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366" r:id="rId2"/>
    <p:sldId id="271" r:id="rId3"/>
    <p:sldId id="272" r:id="rId4"/>
    <p:sldId id="274" r:id="rId5"/>
    <p:sldId id="275" r:id="rId6"/>
    <p:sldId id="276" r:id="rId7"/>
    <p:sldId id="277" r:id="rId8"/>
    <p:sldId id="279" r:id="rId9"/>
    <p:sldId id="280" r:id="rId10"/>
    <p:sldId id="281" r:id="rId11"/>
    <p:sldId id="361" r:id="rId12"/>
    <p:sldId id="362" r:id="rId13"/>
    <p:sldId id="257" r:id="rId14"/>
    <p:sldId id="258" r:id="rId15"/>
    <p:sldId id="259" r:id="rId16"/>
    <p:sldId id="260" r:id="rId17"/>
    <p:sldId id="261" r:id="rId18"/>
    <p:sldId id="262" r:id="rId19"/>
    <p:sldId id="263" r:id="rId20"/>
    <p:sldId id="266" r:id="rId21"/>
    <p:sldId id="352" r:id="rId22"/>
    <p:sldId id="353" r:id="rId23"/>
    <p:sldId id="354" r:id="rId24"/>
    <p:sldId id="282" r:id="rId25"/>
    <p:sldId id="283" r:id="rId26"/>
    <p:sldId id="284" r:id="rId27"/>
    <p:sldId id="285" r:id="rId28"/>
    <p:sldId id="286" r:id="rId29"/>
    <p:sldId id="287" r:id="rId30"/>
    <p:sldId id="288" r:id="rId31"/>
    <p:sldId id="289" r:id="rId32"/>
    <p:sldId id="355" r:id="rId33"/>
    <p:sldId id="356" r:id="rId34"/>
    <p:sldId id="357" r:id="rId35"/>
    <p:sldId id="358" r:id="rId36"/>
    <p:sldId id="359" r:id="rId37"/>
    <p:sldId id="360"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63" r:id="rId58"/>
    <p:sldId id="364" r:id="rId59"/>
    <p:sldId id="365" r:id="rId60"/>
    <p:sldId id="309" r:id="rId61"/>
    <p:sldId id="310" r:id="rId62"/>
    <p:sldId id="311" r:id="rId63"/>
    <p:sldId id="312" r:id="rId64"/>
    <p:sldId id="351" r:id="rId65"/>
    <p:sldId id="313" r:id="rId66"/>
    <p:sldId id="314" r:id="rId67"/>
    <p:sldId id="315" r:id="rId68"/>
    <p:sldId id="316" r:id="rId69"/>
    <p:sldId id="317" r:id="rId70"/>
    <p:sldId id="318" r:id="rId71"/>
    <p:sldId id="319" r:id="rId72"/>
    <p:sldId id="346" r:id="rId73"/>
    <p:sldId id="345" r:id="rId74"/>
    <p:sldId id="347" r:id="rId75"/>
    <p:sldId id="348" r:id="rId76"/>
    <p:sldId id="349" r:id="rId77"/>
    <p:sldId id="350" r:id="rId78"/>
    <p:sldId id="340" r:id="rId79"/>
    <p:sldId id="341" r:id="rId80"/>
    <p:sldId id="342" r:id="rId81"/>
    <p:sldId id="343" r:id="rId82"/>
    <p:sldId id="344"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265" r:id="rId104"/>
    <p:sldId id="270" r:id="rId105"/>
    <p:sldId id="267" r:id="rId106"/>
    <p:sldId id="268" r:id="rId10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97" autoAdjust="0"/>
    <p:restoredTop sz="77957" autoAdjust="0"/>
  </p:normalViewPr>
  <p:slideViewPr>
    <p:cSldViewPr>
      <p:cViewPr varScale="1">
        <p:scale>
          <a:sx n="74" d="100"/>
          <a:sy n="74" d="100"/>
        </p:scale>
        <p:origin x="36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004424-B911-47D1-BEFA-3E4F3EBE66B3}" type="datetimeFigureOut">
              <a:rPr lang="en-US" smtClean="0"/>
              <a:t>3/16/2018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2EAF32-EF86-4559-BB39-8437A198BCD8}" type="slidenum">
              <a:rPr lang="en-IN" smtClean="0"/>
              <a:t>‹#›</a:t>
            </a:fld>
            <a:endParaRPr lang="en-IN"/>
          </a:p>
        </p:txBody>
      </p:sp>
    </p:spTree>
    <p:extLst>
      <p:ext uri="{BB962C8B-B14F-4D97-AF65-F5344CB8AC3E}">
        <p14:creationId xmlns:p14="http://schemas.microsoft.com/office/powerpoint/2010/main" val="56581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F32EAF32-EF86-4559-BB39-8437A198BCD8}" type="slidenum">
              <a:rPr lang="en-IN" smtClean="0"/>
              <a:t>14</a:t>
            </a:fld>
            <a:endParaRPr lang="en-IN"/>
          </a:p>
        </p:txBody>
      </p:sp>
    </p:spTree>
    <p:extLst>
      <p:ext uri="{BB962C8B-B14F-4D97-AF65-F5344CB8AC3E}">
        <p14:creationId xmlns:p14="http://schemas.microsoft.com/office/powerpoint/2010/main" val="287321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6F9CE12-9218-4F5B-9302-EEF104F5662D}" type="datetimeFigureOut">
              <a:rPr lang="en-US" smtClean="0"/>
              <a:t>3/16/2018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6F9CE12-9218-4F5B-9302-EEF104F5662D}" type="datetimeFigureOut">
              <a:rPr lang="en-US" smtClean="0"/>
              <a:t>3/16/2018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6F9CE12-9218-4F5B-9302-EEF104F5662D}" type="datetimeFigureOut">
              <a:rPr lang="en-US" smtClean="0"/>
              <a:t>3/16/2018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6F9CE12-9218-4F5B-9302-EEF104F5662D}" type="datetimeFigureOut">
              <a:rPr lang="en-US" smtClean="0"/>
              <a:t>3/16/2018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9CE12-9218-4F5B-9302-EEF104F5662D}" type="datetimeFigureOut">
              <a:rPr lang="en-US" smtClean="0"/>
              <a:t>3/16/2018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6F9CE12-9218-4F5B-9302-EEF104F5662D}" type="datetimeFigureOut">
              <a:rPr lang="en-US" smtClean="0"/>
              <a:t>3/16/2018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6F9CE12-9218-4F5B-9302-EEF104F5662D}" type="datetimeFigureOut">
              <a:rPr lang="en-US" smtClean="0"/>
              <a:t>3/16/2018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6F9CE12-9218-4F5B-9302-EEF104F5662D}" type="datetimeFigureOut">
              <a:rPr lang="en-US" smtClean="0"/>
              <a:t>3/16/2018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9CE12-9218-4F5B-9302-EEF104F5662D}" type="datetimeFigureOut">
              <a:rPr lang="en-US" smtClean="0"/>
              <a:t>3/16/2018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F9CE12-9218-4F5B-9302-EEF104F5662D}" type="datetimeFigureOut">
              <a:rPr lang="en-US" smtClean="0"/>
              <a:t>3/16/2018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F9CE12-9218-4F5B-9302-EEF104F5662D}" type="datetimeFigureOut">
              <a:rPr lang="en-US" smtClean="0"/>
              <a:t>3/16/2018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9769CE-BC57-44AE-8EFC-B610E532BB2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9CE12-9218-4F5B-9302-EEF104F5662D}" type="datetimeFigureOut">
              <a:rPr lang="en-US" smtClean="0"/>
              <a:t>3/16/2018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769CE-BC57-44AE-8EFC-B610E532BB2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it4nextgen.com/computer-smps/" TargetMode="External"/><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mputerhope.com/jargon/t/typewriter.htm" TargetMode="External"/><Relationship Id="rId2" Type="http://schemas.openxmlformats.org/officeDocument/2006/relationships/hyperlink" Target="https://www.computerhope.com/jargon/i/inputdev.htm" TargetMode="External"/><Relationship Id="rId1" Type="http://schemas.openxmlformats.org/officeDocument/2006/relationships/slideLayout" Target="../slideLayouts/slideLayout2.xml"/><Relationship Id="rId6" Type="http://schemas.openxmlformats.org/officeDocument/2006/relationships/hyperlink" Target="https://www.computerhope.com/jargon/s/symbol.htm" TargetMode="External"/><Relationship Id="rId5" Type="http://schemas.openxmlformats.org/officeDocument/2006/relationships/hyperlink" Target="https://www.computerhope.com/jargon/n/number.htm" TargetMode="External"/><Relationship Id="rId4" Type="http://schemas.openxmlformats.org/officeDocument/2006/relationships/hyperlink" Target="https://www.computerhope.com/jargon/l/letter.ht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computerhope.com/jargon/b/bluetoot.htm" TargetMode="External"/><Relationship Id="rId7" Type="http://schemas.openxmlformats.org/officeDocument/2006/relationships/image" Target="../media/image3.jpeg"/><Relationship Id="rId2" Type="http://schemas.openxmlformats.org/officeDocument/2006/relationships/hyperlink" Target="https://www.computerhope.com/jargon/u/usb.htm" TargetMode="External"/><Relationship Id="rId1" Type="http://schemas.openxmlformats.org/officeDocument/2006/relationships/slideLayout" Target="../slideLayouts/slideLayout2.xml"/><Relationship Id="rId6" Type="http://schemas.openxmlformats.org/officeDocument/2006/relationships/hyperlink" Target="https://www.computerhope.com/jargon/a/atkey.htm" TargetMode="External"/><Relationship Id="rId5" Type="http://schemas.openxmlformats.org/officeDocument/2006/relationships/hyperlink" Target="https://www.computerhope.com/jargon/s/seriport.htm" TargetMode="External"/><Relationship Id="rId4" Type="http://schemas.openxmlformats.org/officeDocument/2006/relationships/hyperlink" Target="https://www.computerhope.com/jargon/p/ps2.htm"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oving_parts" TargetMode="External"/><Relationship Id="rId2" Type="http://schemas.openxmlformats.org/officeDocument/2006/relationships/hyperlink" Target="https://en.wikipedia.org/wiki/Computer_keyboard" TargetMode="External"/><Relationship Id="rId1" Type="http://schemas.openxmlformats.org/officeDocument/2006/relationships/slideLayout" Target="../slideLayouts/slideLayout2.xml"/><Relationship Id="rId5" Type="http://schemas.openxmlformats.org/officeDocument/2006/relationships/hyperlink" Target="https://en.wikipedia.org/wiki/Symbol" TargetMode="External"/><Relationship Id="rId4" Type="http://schemas.openxmlformats.org/officeDocument/2006/relationships/hyperlink" Target="https://en.wikipedia.org/w/index.php?title=Pressure_pad&amp;action=edit&amp;redlink=1"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computerhope.com/jargon/f/folder.htm" TargetMode="External"/><Relationship Id="rId3" Type="http://schemas.openxmlformats.org/officeDocument/2006/relationships/hyperlink" Target="https://www.computerhope.com/jargon/m/mouspoin.htm" TargetMode="External"/><Relationship Id="rId7" Type="http://schemas.openxmlformats.org/officeDocument/2006/relationships/hyperlink" Target="https://www.computerhope.com/jargon/f/file.htm" TargetMode="External"/><Relationship Id="rId2" Type="http://schemas.openxmlformats.org/officeDocument/2006/relationships/hyperlink" Target="https://www.computerhope.com/jargon/i/inputdev.htm" TargetMode="External"/><Relationship Id="rId1" Type="http://schemas.openxmlformats.org/officeDocument/2006/relationships/slideLayout" Target="../slideLayouts/slideLayout2.xml"/><Relationship Id="rId6" Type="http://schemas.openxmlformats.org/officeDocument/2006/relationships/hyperlink" Target="https://www.computerhope.com/jargon/i/icon.htm" TargetMode="External"/><Relationship Id="rId5" Type="http://schemas.openxmlformats.org/officeDocument/2006/relationships/hyperlink" Target="https://www.computerhope.com/jargon/t/text.htm" TargetMode="External"/><Relationship Id="rId4" Type="http://schemas.openxmlformats.org/officeDocument/2006/relationships/hyperlink" Target="https://www.computerhope.com/jargon/g/gui.htm" TargetMode="External"/><Relationship Id="rId9"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492896"/>
            <a:ext cx="8229600" cy="1143000"/>
          </a:xfrm>
        </p:spPr>
        <p:txBody>
          <a:bodyPr/>
          <a:lstStyle/>
          <a:p>
            <a:r>
              <a:rPr lang="en-US" b="1" dirty="0" smtClean="0"/>
              <a:t>HARDWARE</a:t>
            </a:r>
            <a:r>
              <a:rPr lang="en-US" dirty="0" smtClean="0"/>
              <a:t> </a:t>
            </a:r>
            <a:endParaRPr lang="en-US" dirty="0"/>
          </a:p>
        </p:txBody>
      </p:sp>
    </p:spTree>
    <p:extLst>
      <p:ext uri="{BB962C8B-B14F-4D97-AF65-F5344CB8AC3E}">
        <p14:creationId xmlns:p14="http://schemas.microsoft.com/office/powerpoint/2010/main" val="1236811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Types of mouse</a:t>
            </a:r>
            <a:endParaRPr lang="en-US" b="1" dirty="0">
              <a:solidFill>
                <a:schemeClr val="accent1"/>
              </a:solidFill>
            </a:endParaRPr>
          </a:p>
        </p:txBody>
      </p:sp>
      <p:sp>
        <p:nvSpPr>
          <p:cNvPr id="3" name="Content Placeholder 2"/>
          <p:cNvSpPr>
            <a:spLocks noGrp="1"/>
          </p:cNvSpPr>
          <p:nvPr>
            <p:ph idx="1"/>
          </p:nvPr>
        </p:nvSpPr>
        <p:spPr/>
        <p:txBody>
          <a:bodyPr>
            <a:normAutofit fontScale="92500" lnSpcReduction="20000"/>
          </a:bodyPr>
          <a:lstStyle/>
          <a:p>
            <a:r>
              <a:rPr lang="en-US" b="1" dirty="0"/>
              <a:t>Mechanical </a:t>
            </a:r>
            <a:r>
              <a:rPr lang="en-US" b="1" dirty="0" smtClean="0"/>
              <a:t>mouse: </a:t>
            </a:r>
            <a:r>
              <a:rPr lang="en-US" dirty="0"/>
              <a:t>Houses a hard rubber ball that rolls as the mouse is moved</a:t>
            </a:r>
            <a:r>
              <a:rPr lang="en-US" dirty="0" smtClean="0"/>
              <a:t>.</a:t>
            </a:r>
          </a:p>
          <a:p>
            <a:pPr marL="0" indent="0">
              <a:buNone/>
            </a:pPr>
            <a:endParaRPr lang="en-US" dirty="0" smtClean="0"/>
          </a:p>
          <a:p>
            <a:r>
              <a:rPr lang="en-US" b="1" dirty="0"/>
              <a:t>Optical mouse: </a:t>
            </a:r>
            <a:r>
              <a:rPr lang="en-US" dirty="0"/>
              <a:t>Uses an LED sensor to detect tabletop movement and then sends off that information to the </a:t>
            </a:r>
            <a:r>
              <a:rPr lang="en-US" dirty="0" smtClean="0"/>
              <a:t>computer.</a:t>
            </a:r>
          </a:p>
          <a:p>
            <a:endParaRPr lang="en-US" dirty="0" smtClean="0"/>
          </a:p>
          <a:p>
            <a:r>
              <a:rPr lang="en-US" b="1" dirty="0"/>
              <a:t>Trackball mouse:</a:t>
            </a:r>
            <a:r>
              <a:rPr lang="en-US" dirty="0"/>
              <a:t> Like an upside-down mouse. Rather than roll the mouse around, you use your thumb or index finger to roll a ball on top of the mouse.</a:t>
            </a:r>
          </a:p>
        </p:txBody>
      </p:sp>
    </p:spTree>
    <p:extLst>
      <p:ext uri="{BB962C8B-B14F-4D97-AF65-F5344CB8AC3E}">
        <p14:creationId xmlns:p14="http://schemas.microsoft.com/office/powerpoint/2010/main" val="1028966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Power Connectors</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8683" y="2734947"/>
            <a:ext cx="2603281" cy="1932032"/>
          </a:xfrm>
        </p:spPr>
      </p:pic>
      <p:sp>
        <p:nvSpPr>
          <p:cNvPr id="5" name="Rectangle 4"/>
          <p:cNvSpPr/>
          <p:nvPr/>
        </p:nvSpPr>
        <p:spPr>
          <a:xfrm>
            <a:off x="224659" y="2323442"/>
            <a:ext cx="6030311" cy="2090188"/>
          </a:xfrm>
          <a:prstGeom prst="rect">
            <a:avLst/>
          </a:prstGeom>
        </p:spPr>
        <p:txBody>
          <a:bodyPr wrap="square">
            <a:spAutoFit/>
          </a:bodyPr>
          <a:lstStyle/>
          <a:p>
            <a:pPr>
              <a:lnSpc>
                <a:spcPct val="107000"/>
              </a:lnSpc>
              <a:spcBef>
                <a:spcPts val="563"/>
              </a:spcBef>
              <a:spcAft>
                <a:spcPts val="1350"/>
              </a:spcAft>
            </a:pPr>
            <a:r>
              <a:rPr lang="en-US" sz="1500" dirty="0"/>
              <a:t>In order to receive power from </a:t>
            </a:r>
            <a:r>
              <a:rPr lang="en-US" sz="1500" dirty="0">
                <a:hlinkClick r:id="rId3"/>
              </a:rPr>
              <a:t>SMPS</a:t>
            </a:r>
            <a:r>
              <a:rPr lang="en-US" sz="1500" b="1" dirty="0"/>
              <a:t>, </a:t>
            </a:r>
            <a:r>
              <a:rPr lang="en-US" sz="1500" dirty="0"/>
              <a:t>there are connectors mounted on the motherboards.</a:t>
            </a:r>
            <a:endParaRPr lang="en-US" sz="1500" b="1" dirty="0">
              <a:solidFill>
                <a:srgbClr val="222222"/>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spcBef>
                <a:spcPts val="563"/>
              </a:spcBef>
              <a:spcAft>
                <a:spcPts val="1350"/>
              </a:spcAft>
            </a:pPr>
            <a:r>
              <a:rPr lang="en-US" sz="1350" b="1"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AT connector.</a:t>
            </a:r>
            <a:r>
              <a:rPr lang="en-US" sz="1350" dirty="0">
                <a:solidFill>
                  <a:srgbClr val="222222"/>
                </a:solidFill>
                <a:latin typeface="Arial" panose="020B0604020202020204" pitchFamily="34" charset="0"/>
                <a:ea typeface="Times New Roman" panose="02020603050405020304" pitchFamily="18" charset="0"/>
                <a:cs typeface="Times New Roman" panose="02020603050405020304" pitchFamily="18" charset="0"/>
              </a:rPr>
              <a:t> It consists of 2 number of 6 pin male connectors and is found on old types of motherboards.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350" b="1" dirty="0">
                <a:solidFill>
                  <a:srgbClr val="222222"/>
                </a:solidFill>
                <a:latin typeface="Arial" panose="020B0604020202020204" pitchFamily="34" charset="0"/>
                <a:ea typeface="Times New Roman" panose="02020603050405020304" pitchFamily="18" charset="0"/>
              </a:rPr>
              <a:t>ATX connector.</a:t>
            </a:r>
            <a:r>
              <a:rPr lang="en-US" sz="1350" dirty="0">
                <a:solidFill>
                  <a:srgbClr val="222222"/>
                </a:solidFill>
                <a:latin typeface="Arial" panose="020B0604020202020204" pitchFamily="34" charset="0"/>
                <a:ea typeface="Times New Roman" panose="02020603050405020304" pitchFamily="18" charset="0"/>
              </a:rPr>
              <a:t> The latest in the series of power connectors, they are either 20 or 24 pin female connectors. Found in all the latest types of motherboards.</a:t>
            </a:r>
            <a:endParaRPr lang="en-US" sz="1350" dirty="0"/>
          </a:p>
        </p:txBody>
      </p:sp>
    </p:spTree>
    <p:extLst>
      <p:ext uri="{BB962C8B-B14F-4D97-AF65-F5344CB8AC3E}">
        <p14:creationId xmlns:p14="http://schemas.microsoft.com/office/powerpoint/2010/main" val="2669422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Earthing</a:t>
            </a:r>
          </a:p>
        </p:txBody>
      </p:sp>
      <p:sp>
        <p:nvSpPr>
          <p:cNvPr id="3" name="Content Placeholder 2"/>
          <p:cNvSpPr>
            <a:spLocks noGrp="1"/>
          </p:cNvSpPr>
          <p:nvPr>
            <p:ph idx="1"/>
          </p:nvPr>
        </p:nvSpPr>
        <p:spPr/>
        <p:txBody>
          <a:bodyPr>
            <a:normAutofit fontScale="92500" lnSpcReduction="10000"/>
          </a:bodyPr>
          <a:lstStyle/>
          <a:p>
            <a:r>
              <a:rPr lang="en-US" dirty="0"/>
              <a:t>If there is a fault in your electrical installation you could get an electric shock if you touch a live metal part. </a:t>
            </a:r>
            <a:endParaRPr lang="en-US" dirty="0" smtClean="0"/>
          </a:p>
          <a:p>
            <a:pPr marL="0" indent="0">
              <a:buNone/>
            </a:pPr>
            <a:endParaRPr lang="en-US" dirty="0" smtClean="0"/>
          </a:p>
          <a:p>
            <a:r>
              <a:rPr lang="en-US" dirty="0" smtClean="0"/>
              <a:t>This </a:t>
            </a:r>
            <a:r>
              <a:rPr lang="en-US" dirty="0"/>
              <a:t>is because the electricity may use your body as a path from the live part to the </a:t>
            </a:r>
            <a:r>
              <a:rPr lang="en-US" b="1" dirty="0"/>
              <a:t>earth</a:t>
            </a:r>
            <a:r>
              <a:rPr lang="en-US" dirty="0"/>
              <a:t> part. </a:t>
            </a:r>
            <a:endParaRPr lang="en-US" dirty="0" smtClean="0"/>
          </a:p>
          <a:p>
            <a:pPr marL="0" indent="0">
              <a:buNone/>
            </a:pPr>
            <a:endParaRPr lang="en-US" dirty="0" smtClean="0"/>
          </a:p>
          <a:p>
            <a:r>
              <a:rPr lang="en-US" b="1" dirty="0" smtClean="0"/>
              <a:t>Earthing </a:t>
            </a:r>
            <a:r>
              <a:rPr lang="en-US" b="1" dirty="0"/>
              <a:t>is used</a:t>
            </a:r>
            <a:r>
              <a:rPr lang="en-US" dirty="0"/>
              <a:t> to protect you from an electric shock.</a:t>
            </a:r>
          </a:p>
        </p:txBody>
      </p:sp>
    </p:spTree>
    <p:extLst>
      <p:ext uri="{BB962C8B-B14F-4D97-AF65-F5344CB8AC3E}">
        <p14:creationId xmlns:p14="http://schemas.microsoft.com/office/powerpoint/2010/main" val="14042248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t>How to test </a:t>
            </a:r>
            <a:r>
              <a:rPr lang="en-US" sz="3600" b="1"/>
              <a:t>computer SMPS?</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441" y="2125266"/>
            <a:ext cx="2742215" cy="3350366"/>
          </a:xfrm>
        </p:spPr>
      </p:pic>
    </p:spTree>
    <p:extLst>
      <p:ext uri="{BB962C8B-B14F-4D97-AF65-F5344CB8AC3E}">
        <p14:creationId xmlns:p14="http://schemas.microsoft.com/office/powerpoint/2010/main" val="42885678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DISK</a:t>
            </a:r>
            <a:endParaRPr lang="en-US" dirty="0"/>
          </a:p>
        </p:txBody>
      </p:sp>
      <p:sp>
        <p:nvSpPr>
          <p:cNvPr id="3" name="Content Placeholder 2"/>
          <p:cNvSpPr>
            <a:spLocks noGrp="1"/>
          </p:cNvSpPr>
          <p:nvPr>
            <p:ph idx="1"/>
          </p:nvPr>
        </p:nvSpPr>
        <p:spPr/>
        <p:txBody>
          <a:bodyPr>
            <a:normAutofit/>
          </a:bodyPr>
          <a:lstStyle/>
          <a:p>
            <a:r>
              <a:rPr lang="en-US" sz="2000" dirty="0"/>
              <a:t>Hard Disk of our computer store our data and also store the operating system of any computer.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507761"/>
            <a:ext cx="4824536" cy="3618402"/>
          </a:xfrm>
          <a:prstGeom prst="rect">
            <a:avLst/>
          </a:prstGeom>
        </p:spPr>
      </p:pic>
    </p:spTree>
    <p:extLst>
      <p:ext uri="{BB962C8B-B14F-4D97-AF65-F5344CB8AC3E}">
        <p14:creationId xmlns:p14="http://schemas.microsoft.com/office/powerpoint/2010/main" val="36284790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64704"/>
            <a:ext cx="8229600" cy="432048"/>
          </a:xfrm>
        </p:spPr>
        <p:txBody>
          <a:bodyPr>
            <a:noAutofit/>
          </a:bodyPr>
          <a:lstStyle/>
          <a:p>
            <a:pPr algn="l"/>
            <a:r>
              <a:rPr lang="en-US" sz="3600" b="1" dirty="0"/>
              <a:t>Key Components of a Hard Drive</a:t>
            </a:r>
            <a:r>
              <a:rPr lang="en-US" sz="3600" dirty="0"/>
              <a:t/>
            </a:r>
            <a:br>
              <a:rPr lang="en-US" sz="3600" dirty="0"/>
            </a:br>
            <a:endParaRPr lang="en-US" sz="3600" dirty="0"/>
          </a:p>
        </p:txBody>
      </p:sp>
      <p:sp>
        <p:nvSpPr>
          <p:cNvPr id="3" name="Content Placeholder 2"/>
          <p:cNvSpPr>
            <a:spLocks noGrp="1"/>
          </p:cNvSpPr>
          <p:nvPr>
            <p:ph idx="1"/>
          </p:nvPr>
        </p:nvSpPr>
        <p:spPr>
          <a:xfrm>
            <a:off x="457200" y="1412776"/>
            <a:ext cx="8229600" cy="4713387"/>
          </a:xfrm>
        </p:spPr>
        <p:txBody>
          <a:bodyPr>
            <a:normAutofit/>
          </a:bodyPr>
          <a:lstStyle/>
          <a:p>
            <a:r>
              <a:rPr lang="en-US" sz="2400" dirty="0" smtClean="0"/>
              <a:t>Platter</a:t>
            </a:r>
          </a:p>
          <a:p>
            <a:r>
              <a:rPr lang="en-US" sz="2400" dirty="0"/>
              <a:t>Read-Write </a:t>
            </a:r>
            <a:r>
              <a:rPr lang="en-US" sz="2400" dirty="0" smtClean="0"/>
              <a:t>Heads</a:t>
            </a:r>
          </a:p>
          <a:p>
            <a:r>
              <a:rPr lang="en-US" sz="2400" dirty="0" smtClean="0"/>
              <a:t>Actuator</a:t>
            </a:r>
          </a:p>
          <a:p>
            <a:r>
              <a:rPr lang="en-US" sz="2400" dirty="0"/>
              <a:t>Spindle </a:t>
            </a:r>
            <a:endParaRPr lang="en-US" sz="2400" dirty="0" smtClean="0"/>
          </a:p>
          <a:p>
            <a:r>
              <a:rPr lang="en-US" sz="2400" dirty="0"/>
              <a:t>PCB (Printed Circuit Board)</a:t>
            </a:r>
          </a:p>
        </p:txBody>
      </p:sp>
    </p:spTree>
    <p:extLst>
      <p:ext uri="{BB962C8B-B14F-4D97-AF65-F5344CB8AC3E}">
        <p14:creationId xmlns:p14="http://schemas.microsoft.com/office/powerpoint/2010/main" val="3562248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normAutofit/>
          </a:bodyPr>
          <a:lstStyle/>
          <a:p>
            <a:r>
              <a:rPr lang="en-US" sz="4000" dirty="0" smtClean="0"/>
              <a:t>CD- ROM</a:t>
            </a:r>
            <a:endParaRPr lang="en-US" sz="4000" dirty="0"/>
          </a:p>
        </p:txBody>
      </p:sp>
      <p:sp>
        <p:nvSpPr>
          <p:cNvPr id="3" name="Content Placeholder 2"/>
          <p:cNvSpPr>
            <a:spLocks noGrp="1"/>
          </p:cNvSpPr>
          <p:nvPr>
            <p:ph idx="1"/>
          </p:nvPr>
        </p:nvSpPr>
        <p:spPr>
          <a:xfrm>
            <a:off x="457200" y="1124744"/>
            <a:ext cx="8229600" cy="5001419"/>
          </a:xfrm>
        </p:spPr>
        <p:txBody>
          <a:bodyPr>
            <a:normAutofit/>
          </a:bodyPr>
          <a:lstStyle/>
          <a:p>
            <a:r>
              <a:rPr lang="en-US" sz="2000" dirty="0"/>
              <a:t>A </a:t>
            </a:r>
            <a:r>
              <a:rPr lang="en-US" sz="2000" b="1" dirty="0"/>
              <a:t>CD-ROM</a:t>
            </a:r>
            <a:r>
              <a:rPr lang="en-US" sz="2000" dirty="0"/>
              <a:t>  is </a:t>
            </a:r>
            <a:r>
              <a:rPr lang="en-US" sz="2000" dirty="0" smtClean="0"/>
              <a:t>a optical compact disc</a:t>
            </a:r>
            <a:r>
              <a:rPr lang="en-US" sz="2000" dirty="0"/>
              <a:t> which contains </a:t>
            </a:r>
            <a:r>
              <a:rPr lang="en-US" sz="2000" dirty="0" smtClean="0"/>
              <a:t>data. The</a:t>
            </a:r>
            <a:r>
              <a:rPr lang="en-US" sz="2000" dirty="0"/>
              <a:t> </a:t>
            </a:r>
            <a:r>
              <a:rPr lang="en-US" sz="2000" dirty="0" smtClean="0"/>
              <a:t>acronym which </a:t>
            </a:r>
            <a:r>
              <a:rPr lang="en-US" sz="2000" dirty="0"/>
              <a:t>stands for "</a:t>
            </a:r>
            <a:r>
              <a:rPr lang="en-US" sz="2000" b="1" dirty="0"/>
              <a:t>Compact </a:t>
            </a:r>
            <a:r>
              <a:rPr lang="en-US" sz="2000" b="1" dirty="0" smtClean="0"/>
              <a:t>Disc-</a:t>
            </a:r>
            <a:r>
              <a:rPr lang="en-US" sz="2000" b="1" dirty="0"/>
              <a:t> </a:t>
            </a:r>
            <a:r>
              <a:rPr lang="en-US" sz="2000" b="1" dirty="0" smtClean="0"/>
              <a:t>Read Only Memory</a:t>
            </a:r>
            <a:r>
              <a:rPr lang="en-US" sz="2000" dirty="0" smtClean="0"/>
              <a:t>". </a:t>
            </a:r>
            <a:r>
              <a:rPr lang="en-US" sz="2000" dirty="0"/>
              <a:t>Computers can read CD-ROMs, but cannot write to CD-ROMs, which are not writable or erasable.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9976" y="2564904"/>
            <a:ext cx="5004048" cy="3748032"/>
          </a:xfrm>
          <a:prstGeom prst="rect">
            <a:avLst/>
          </a:prstGeom>
        </p:spPr>
      </p:pic>
    </p:spTree>
    <p:extLst>
      <p:ext uri="{BB962C8B-B14F-4D97-AF65-F5344CB8AC3E}">
        <p14:creationId xmlns:p14="http://schemas.microsoft.com/office/powerpoint/2010/main" val="35696765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normAutofit/>
          </a:bodyPr>
          <a:lstStyle/>
          <a:p>
            <a:r>
              <a:rPr lang="en-US" sz="4000" dirty="0" smtClean="0"/>
              <a:t>Magnetic Tapes</a:t>
            </a:r>
            <a:endParaRPr lang="en-US" sz="4000" dirty="0"/>
          </a:p>
        </p:txBody>
      </p:sp>
      <p:sp>
        <p:nvSpPr>
          <p:cNvPr id="3" name="Content Placeholder 2"/>
          <p:cNvSpPr>
            <a:spLocks noGrp="1"/>
          </p:cNvSpPr>
          <p:nvPr>
            <p:ph idx="1"/>
          </p:nvPr>
        </p:nvSpPr>
        <p:spPr>
          <a:xfrm>
            <a:off x="457200" y="1556792"/>
            <a:ext cx="5842992" cy="4569371"/>
          </a:xfrm>
        </p:spPr>
        <p:txBody>
          <a:bodyPr>
            <a:normAutofit/>
          </a:bodyPr>
          <a:lstStyle/>
          <a:p>
            <a:r>
              <a:rPr lang="en-US" sz="2000" b="1" dirty="0"/>
              <a:t>Magnetic tape</a:t>
            </a:r>
            <a:r>
              <a:rPr lang="en-US" sz="2000" dirty="0"/>
              <a:t> is a medium for magnetic </a:t>
            </a:r>
            <a:r>
              <a:rPr lang="en-US" sz="2000" dirty="0" smtClean="0"/>
              <a:t>recording, </a:t>
            </a:r>
            <a:r>
              <a:rPr lang="en-US" sz="2000" dirty="0"/>
              <a:t>made of a thin, magnetizable coating on a long, narrow strip of plastic film</a:t>
            </a:r>
            <a:r>
              <a:rPr lang="en-US" sz="2000" dirty="0" smtClean="0"/>
              <a:t>.</a:t>
            </a:r>
          </a:p>
          <a:p>
            <a:pPr marL="0" indent="0">
              <a:buNone/>
            </a:pPr>
            <a:endParaRPr lang="en-US" sz="2000" dirty="0" smtClean="0"/>
          </a:p>
          <a:p>
            <a:pPr marL="0" indent="0">
              <a:buNone/>
            </a:pPr>
            <a:endParaRPr lang="en-US" sz="2000" dirty="0"/>
          </a:p>
          <a:p>
            <a:pPr marL="0" indent="0">
              <a:buNone/>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192" y="1700808"/>
            <a:ext cx="2731352" cy="3096344"/>
          </a:xfrm>
          <a:prstGeom prst="rect">
            <a:avLst/>
          </a:prstGeom>
        </p:spPr>
      </p:pic>
    </p:spTree>
    <p:extLst>
      <p:ext uri="{BB962C8B-B14F-4D97-AF65-F5344CB8AC3E}">
        <p14:creationId xmlns:p14="http://schemas.microsoft.com/office/powerpoint/2010/main" val="1417428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SCANNER</a:t>
            </a:r>
            <a:endParaRPr lang="en-US" b="1" dirty="0"/>
          </a:p>
        </p:txBody>
      </p:sp>
      <p:sp>
        <p:nvSpPr>
          <p:cNvPr id="3" name="Content Placeholder 2"/>
          <p:cNvSpPr>
            <a:spLocks noGrp="1"/>
          </p:cNvSpPr>
          <p:nvPr>
            <p:ph idx="1"/>
          </p:nvPr>
        </p:nvSpPr>
        <p:spPr/>
        <p:txBody>
          <a:bodyPr/>
          <a:lstStyle/>
          <a:p>
            <a:r>
              <a:rPr lang="en-US" smtClean="0"/>
              <a:t>Scanner </a:t>
            </a:r>
            <a:r>
              <a:rPr lang="en-US" dirty="0"/>
              <a:t>is an electronic device which can capture images from physical items and convert them into digital formats, which in turn can be stored in a computer, and viewed or modified using software applications</a:t>
            </a:r>
            <a:r>
              <a:rPr lang="en-US" dirty="0" smtClean="0"/>
              <a:t>.</a:t>
            </a:r>
          </a:p>
          <a:p>
            <a:endParaRPr lang="en-US" dirty="0"/>
          </a:p>
        </p:txBody>
      </p:sp>
    </p:spTree>
    <p:extLst>
      <p:ext uri="{BB962C8B-B14F-4D97-AF65-F5344CB8AC3E}">
        <p14:creationId xmlns:p14="http://schemas.microsoft.com/office/powerpoint/2010/main" val="4029808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Working principle of Flatbed Scanner</a:t>
            </a:r>
            <a:endParaRPr lang="en-US" b="1" dirty="0"/>
          </a:p>
        </p:txBody>
      </p:sp>
      <p:sp>
        <p:nvSpPr>
          <p:cNvPr id="3" name="Content Placeholder 2"/>
          <p:cNvSpPr>
            <a:spLocks noGrp="1"/>
          </p:cNvSpPr>
          <p:nvPr>
            <p:ph idx="1"/>
          </p:nvPr>
        </p:nvSpPr>
        <p:spPr/>
        <p:txBody>
          <a:bodyPr/>
          <a:lstStyle/>
          <a:p>
            <a:pPr marL="0" indent="0">
              <a:buNone/>
            </a:pPr>
            <a:endParaRPr lang="en-US" dirty="0"/>
          </a:p>
        </p:txBody>
      </p:sp>
      <p:pic>
        <p:nvPicPr>
          <p:cNvPr id="4098" name="Picture 2" descr="Image result for SCAN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225" y="2543511"/>
            <a:ext cx="4167551" cy="2412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198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COMPUTER MONITORS</a:t>
            </a:r>
            <a:endParaRPr lang="en-IN" sz="3200" dirty="0"/>
          </a:p>
        </p:txBody>
      </p:sp>
      <p:sp>
        <p:nvSpPr>
          <p:cNvPr id="3" name="Content Placeholder 2"/>
          <p:cNvSpPr>
            <a:spLocks noGrp="1"/>
          </p:cNvSpPr>
          <p:nvPr>
            <p:ph idx="1"/>
          </p:nvPr>
        </p:nvSpPr>
        <p:spPr>
          <a:xfrm>
            <a:off x="457200" y="1600201"/>
            <a:ext cx="5338936" cy="1540767"/>
          </a:xfrm>
        </p:spPr>
        <p:txBody>
          <a:bodyPr>
            <a:normAutofit/>
          </a:bodyPr>
          <a:lstStyle/>
          <a:p>
            <a:endParaRPr lang="en-US" sz="2000" dirty="0" smtClean="0"/>
          </a:p>
          <a:p>
            <a:r>
              <a:rPr lang="en-US" sz="2000" dirty="0" smtClean="0"/>
              <a:t>A Computer Monitor is an output device which displays information in pictorial form.</a:t>
            </a:r>
          </a:p>
          <a:p>
            <a:pPr marL="0" indent="0">
              <a:buNone/>
            </a:pPr>
            <a:endParaRPr lang="en-US" sz="20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3356992"/>
            <a:ext cx="3240360" cy="266429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t>Technologies</a:t>
            </a:r>
            <a:endParaRPr lang="en-IN" sz="3200"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sz="2000" b="1" dirty="0" smtClean="0"/>
              <a:t>Multiple technologies have been used for computer monitors. Those are </a:t>
            </a:r>
            <a:r>
              <a:rPr lang="en-US" sz="1200" b="1" dirty="0" smtClean="0"/>
              <a:t> </a:t>
            </a:r>
          </a:p>
          <a:p>
            <a:pPr>
              <a:buFont typeface="Wingdings" pitchFamily="2" charset="2"/>
              <a:buChar char="Ø"/>
            </a:pPr>
            <a:endParaRPr lang="en-US" sz="1200" b="1" dirty="0"/>
          </a:p>
          <a:p>
            <a:pPr lvl="1">
              <a:buFont typeface="Wingdings" pitchFamily="2" charset="2"/>
              <a:buChar char="§"/>
            </a:pPr>
            <a:r>
              <a:rPr lang="en-US" sz="1600" b="1" dirty="0" smtClean="0"/>
              <a:t>Cathode ray tube(CRTs) :  </a:t>
            </a:r>
            <a:r>
              <a:rPr lang="en-US" sz="1600" dirty="0" smtClean="0"/>
              <a:t>The first computer monitors used CRTs in 1970s. </a:t>
            </a:r>
          </a:p>
          <a:p>
            <a:pPr lvl="1">
              <a:buFont typeface="Wingdings" pitchFamily="2" charset="2"/>
              <a:buChar char="§"/>
            </a:pPr>
            <a:r>
              <a:rPr lang="en-US" sz="1600" b="1" dirty="0" smtClean="0"/>
              <a:t>Liquid  crystal display(LCD) : </a:t>
            </a:r>
            <a:r>
              <a:rPr lang="en-US" sz="1600" dirty="0" smtClean="0"/>
              <a:t>Throughout the 1990s, the primary use of LCD technology as computer monitors was in laptops where the lower power consumption, lighter weight and smaller physical size of LCD’s justified the higher price versus a CRT.</a:t>
            </a:r>
          </a:p>
          <a:p>
            <a:pPr lvl="1">
              <a:buNone/>
            </a:pPr>
            <a:r>
              <a:rPr lang="en-US" sz="1600" dirty="0"/>
              <a:t> </a:t>
            </a:r>
            <a:r>
              <a:rPr lang="en-US" sz="1600" dirty="0" smtClean="0"/>
              <a:t>      Example : TFT- LCD</a:t>
            </a:r>
            <a:endParaRPr lang="en-US" sz="1600" dirty="0"/>
          </a:p>
          <a:p>
            <a:pPr marL="800100" lvl="1" indent="-342900">
              <a:buFont typeface="Wingdings" pitchFamily="2" charset="2"/>
              <a:buChar char="§"/>
            </a:pPr>
            <a:r>
              <a:rPr lang="en-US" sz="1600" b="1" dirty="0" smtClean="0"/>
              <a:t>Organic light-emitting diode(OLED) :  </a:t>
            </a:r>
            <a:r>
              <a:rPr lang="en-US" sz="1600" dirty="0" smtClean="0"/>
              <a:t>Monitors provide higher contrast and better viewing angles than LCDs but they require more power when displaying documents with white or bright backgrounds.                                                                                                                                                                                                                    </a:t>
            </a:r>
            <a:endParaRPr lang="en-US" sz="1600" b="1" dirty="0" smtClean="0"/>
          </a:p>
          <a:p>
            <a:pPr lvl="1">
              <a:buNone/>
            </a:pPr>
            <a:r>
              <a:rPr lang="en-US" sz="1600" dirty="0" smtClean="0"/>
              <a:t>                                                                                       </a:t>
            </a:r>
            <a:endParaRPr lang="en-US" sz="1600" dirty="0"/>
          </a:p>
          <a:p>
            <a:pPr lvl="1">
              <a:buNone/>
            </a:pPr>
            <a:r>
              <a:rPr lang="en-US" sz="1600" dirty="0" smtClean="0"/>
              <a:t>                                      </a:t>
            </a:r>
          </a:p>
          <a:p>
            <a:pPr lvl="1">
              <a:buNone/>
            </a:pPr>
            <a:r>
              <a:rPr lang="en-US" sz="1600" dirty="0" smtClean="0"/>
              <a:t>  </a:t>
            </a:r>
            <a:r>
              <a:rPr lang="en-US" sz="1000" b="1" dirty="0" smtClean="0"/>
              <a:t>  </a:t>
            </a:r>
            <a:r>
              <a:rPr lang="en-US" sz="800" b="1" dirty="0" smtClean="0"/>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74638"/>
            <a:ext cx="8579296" cy="868346"/>
          </a:xfrm>
        </p:spPr>
        <p:txBody>
          <a:bodyPr>
            <a:normAutofit/>
          </a:bodyPr>
          <a:lstStyle/>
          <a:p>
            <a:pPr algn="l"/>
            <a:r>
              <a:rPr lang="en-IN" sz="2800" b="1" dirty="0" smtClean="0"/>
              <a:t>    Working principle</a:t>
            </a:r>
            <a:endParaRPr lang="en-IN" sz="2800" b="1" dirty="0"/>
          </a:p>
        </p:txBody>
      </p:sp>
      <p:sp>
        <p:nvSpPr>
          <p:cNvPr id="3" name="Content Placeholder 2"/>
          <p:cNvSpPr>
            <a:spLocks noGrp="1"/>
          </p:cNvSpPr>
          <p:nvPr>
            <p:ph idx="1"/>
          </p:nvPr>
        </p:nvSpPr>
        <p:spPr>
          <a:xfrm>
            <a:off x="93959" y="1268760"/>
            <a:ext cx="8867328" cy="5256584"/>
          </a:xfrm>
        </p:spPr>
        <p:txBody>
          <a:bodyPr>
            <a:normAutofit/>
          </a:bodyPr>
          <a:lstStyle/>
          <a:p>
            <a:pPr>
              <a:buNone/>
            </a:pPr>
            <a:r>
              <a:rPr lang="en-IN" sz="2000" b="1" dirty="0" smtClean="0"/>
              <a:t>       LCD (</a:t>
            </a:r>
            <a:r>
              <a:rPr lang="en-US" sz="2000" b="1" dirty="0"/>
              <a:t>Liquid Crystal Display</a:t>
            </a:r>
            <a:r>
              <a:rPr lang="en-US" sz="2000" b="1" dirty="0" smtClean="0"/>
              <a:t>):</a:t>
            </a:r>
          </a:p>
          <a:p>
            <a:pPr lvl="1">
              <a:buFont typeface="Wingdings" panose="05000000000000000000" pitchFamily="2" charset="2"/>
              <a:buChar char="§"/>
            </a:pPr>
            <a:r>
              <a:rPr lang="en-US" sz="1800" dirty="0" smtClean="0"/>
              <a:t> LCD </a:t>
            </a:r>
            <a:r>
              <a:rPr lang="en-US" sz="1800" dirty="0"/>
              <a:t>technology is used for displaying the image in notebook or some other </a:t>
            </a:r>
            <a:r>
              <a:rPr lang="en-US" sz="1800" dirty="0" smtClean="0"/>
              <a:t> electronic </a:t>
            </a:r>
            <a:r>
              <a:rPr lang="en-US" sz="1800" dirty="0"/>
              <a:t>devices like mini computers</a:t>
            </a:r>
            <a:r>
              <a:rPr lang="en-US" sz="1800" dirty="0" smtClean="0"/>
              <a:t>.</a:t>
            </a:r>
            <a:r>
              <a:rPr lang="en-US" sz="2400" b="1" dirty="0"/>
              <a:t>	</a:t>
            </a:r>
            <a:endParaRPr lang="en-US" sz="1800" dirty="0" smtClean="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53" t="19984" r="3510" b="6906"/>
          <a:stretch/>
        </p:blipFill>
        <p:spPr bwMode="auto">
          <a:xfrm>
            <a:off x="1619671" y="2348880"/>
            <a:ext cx="5653825" cy="3335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003232" cy="5937523"/>
          </a:xfrm>
        </p:spPr>
        <p:txBody>
          <a:bodyPr>
            <a:normAutofit/>
          </a:bodyPr>
          <a:lstStyle/>
          <a:p>
            <a:pPr>
              <a:buNone/>
            </a:pPr>
            <a:r>
              <a:rPr lang="en-US" sz="2400" b="1" dirty="0" smtClean="0"/>
              <a:t>Light-Emitting Diode (LED)</a:t>
            </a:r>
            <a:endParaRPr lang="en-US" sz="2400" b="1" dirty="0"/>
          </a:p>
          <a:p>
            <a:pPr>
              <a:buNone/>
            </a:pPr>
            <a:endParaRPr lang="en-US" sz="2200" dirty="0" smtClean="0"/>
          </a:p>
          <a:p>
            <a:pPr>
              <a:buFont typeface="Wingdings" panose="05000000000000000000" pitchFamily="2" charset="2"/>
              <a:buChar char="§"/>
            </a:pPr>
            <a:r>
              <a:rPr lang="en-US" sz="1800" dirty="0" smtClean="0"/>
              <a:t>A </a:t>
            </a:r>
            <a:r>
              <a:rPr lang="en-US" sz="1800" dirty="0"/>
              <a:t>light-emitting diode (LED) is </a:t>
            </a:r>
            <a:r>
              <a:rPr lang="en-US" sz="1800" dirty="0" smtClean="0"/>
              <a:t>a semiconductor</a:t>
            </a:r>
            <a:r>
              <a:rPr lang="en-US" sz="1800" dirty="0"/>
              <a:t> device that emits visible light when an electric </a:t>
            </a:r>
            <a:r>
              <a:rPr lang="en-US" sz="1800" dirty="0" smtClean="0"/>
              <a:t>current</a:t>
            </a:r>
            <a:r>
              <a:rPr lang="en-US" sz="1800" u="sng" dirty="0" smtClean="0"/>
              <a:t> </a:t>
            </a:r>
            <a:r>
              <a:rPr lang="en-US" sz="1800" dirty="0" smtClean="0"/>
              <a:t>passes </a:t>
            </a:r>
            <a:r>
              <a:rPr lang="en-US" sz="1800" dirty="0"/>
              <a:t>through it. </a:t>
            </a:r>
            <a:endParaRPr lang="en-US" sz="1800" dirty="0" smtClean="0"/>
          </a:p>
          <a:p>
            <a:pPr>
              <a:buFont typeface="Wingdings" panose="05000000000000000000" pitchFamily="2" charset="2"/>
              <a:buChar char="§"/>
            </a:pPr>
            <a:endParaRPr lang="en-US" sz="1800" dirty="0"/>
          </a:p>
        </p:txBody>
      </p:sp>
      <p:pic>
        <p:nvPicPr>
          <p:cNvPr id="2050" name="Picture 2" descr="https://upload.wikimedia.org/wikipedia/commons/thumb/f/f9/LED%2C_5mm%2C_green_%28en%29.svg/450px-LED%2C_5mm%2C_green_%28en%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2132856"/>
            <a:ext cx="3138008" cy="3456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PRINTERS</a:t>
            </a:r>
            <a:br>
              <a:rPr lang="en-US" sz="3200" dirty="0" smtClean="0"/>
            </a:br>
            <a:endParaRPr lang="en-IN" sz="3200" dirty="0"/>
          </a:p>
        </p:txBody>
      </p:sp>
      <p:sp>
        <p:nvSpPr>
          <p:cNvPr id="3" name="Content Placeholder 2"/>
          <p:cNvSpPr>
            <a:spLocks noGrp="1"/>
          </p:cNvSpPr>
          <p:nvPr>
            <p:ph idx="1"/>
          </p:nvPr>
        </p:nvSpPr>
        <p:spPr>
          <a:xfrm>
            <a:off x="457200" y="1052737"/>
            <a:ext cx="5338936" cy="1440160"/>
          </a:xfrm>
        </p:spPr>
        <p:txBody>
          <a:bodyPr>
            <a:normAutofit/>
          </a:bodyPr>
          <a:lstStyle/>
          <a:p>
            <a:r>
              <a:rPr lang="en-US" sz="1800" dirty="0"/>
              <a:t>A printer is a device that accepts text and graphic output from a computer and transfers the information to paper, usually to standard size sheets of paper. </a:t>
            </a:r>
            <a:endParaRPr lang="en-US" sz="18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730" y="2852936"/>
            <a:ext cx="2557462" cy="309634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US" sz="3200" dirty="0" smtClean="0"/>
              <a:t>Types of printers</a:t>
            </a:r>
            <a:endParaRPr lang="en-US" sz="3200" dirty="0"/>
          </a:p>
        </p:txBody>
      </p:sp>
      <p:sp>
        <p:nvSpPr>
          <p:cNvPr id="3" name="Content Placeholder 2"/>
          <p:cNvSpPr>
            <a:spLocks noGrp="1"/>
          </p:cNvSpPr>
          <p:nvPr>
            <p:ph idx="1"/>
          </p:nvPr>
        </p:nvSpPr>
        <p:spPr>
          <a:xfrm>
            <a:off x="457200" y="980728"/>
            <a:ext cx="8229600" cy="5616623"/>
          </a:xfrm>
        </p:spPr>
        <p:txBody>
          <a:bodyPr>
            <a:normAutofit/>
          </a:bodyPr>
          <a:lstStyle/>
          <a:p>
            <a:r>
              <a:rPr lang="en-US" sz="2000" b="1" dirty="0" smtClean="0"/>
              <a:t>Impact printers: </a:t>
            </a:r>
            <a:r>
              <a:rPr lang="en-US" sz="2000" dirty="0" smtClean="0"/>
              <a:t>An </a:t>
            </a:r>
            <a:r>
              <a:rPr lang="en-US" sz="2000" dirty="0"/>
              <a:t>impact printer makes contact with the paper. It usually forms the print image by pressing an inked ribbon against the paper using a hammer or pins. </a:t>
            </a:r>
            <a:endParaRPr lang="en-US" sz="2000" dirty="0" smtClean="0"/>
          </a:p>
          <a:p>
            <a:pPr marL="0" indent="0">
              <a:buNone/>
            </a:pPr>
            <a:endParaRPr lang="en-US" sz="2000" dirty="0" smtClean="0"/>
          </a:p>
          <a:p>
            <a:pPr marL="457200" lvl="1" indent="0">
              <a:buNone/>
            </a:pPr>
            <a:endParaRPr lang="en-US" sz="1600" b="1" dirty="0" smtClean="0"/>
          </a:p>
          <a:p>
            <a:r>
              <a:rPr lang="en-US" sz="2000" b="1" dirty="0" smtClean="0"/>
              <a:t>Non- </a:t>
            </a:r>
            <a:r>
              <a:rPr lang="en-US" sz="2000" b="1" dirty="0"/>
              <a:t>impact printers: </a:t>
            </a:r>
            <a:r>
              <a:rPr lang="en-US" sz="2000" dirty="0"/>
              <a:t>Non-impact printers do not use a striking device to produce characters on the paper; and because these printers do not hammer against the paper they are much quieter. </a:t>
            </a:r>
            <a:endParaRPr lang="en-US" sz="2000" dirty="0" smtClean="0"/>
          </a:p>
          <a:p>
            <a:pPr marL="0" indent="0">
              <a:buNone/>
            </a:pPr>
            <a:r>
              <a:rPr lang="en-US" sz="2000" dirty="0"/>
              <a:t> </a:t>
            </a:r>
            <a:r>
              <a:rPr lang="en-US" sz="2000" dirty="0" smtClean="0"/>
              <a:t>   </a:t>
            </a:r>
          </a:p>
          <a:p>
            <a:pPr marL="0" indent="0">
              <a:buNone/>
            </a:pPr>
            <a:endParaRPr lang="en-US" sz="2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090" y="3501008"/>
            <a:ext cx="3744416" cy="2448272"/>
          </a:xfrm>
          <a:prstGeom prst="rect">
            <a:avLst/>
          </a:prstGeom>
        </p:spPr>
      </p:pic>
    </p:spTree>
    <p:extLst>
      <p:ext uri="{BB962C8B-B14F-4D97-AF65-F5344CB8AC3E}">
        <p14:creationId xmlns:p14="http://schemas.microsoft.com/office/powerpoint/2010/main" val="3321022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pPr algn="just"/>
            <a:r>
              <a:rPr lang="en-US" sz="2800" b="1" dirty="0" smtClean="0"/>
              <a:t>Working principle </a:t>
            </a:r>
            <a:endParaRPr lang="en-US" sz="2800" b="1" dirty="0"/>
          </a:p>
        </p:txBody>
      </p:sp>
      <p:sp>
        <p:nvSpPr>
          <p:cNvPr id="3" name="Content Placeholder 2"/>
          <p:cNvSpPr>
            <a:spLocks noGrp="1"/>
          </p:cNvSpPr>
          <p:nvPr>
            <p:ph idx="1"/>
          </p:nvPr>
        </p:nvSpPr>
        <p:spPr>
          <a:xfrm>
            <a:off x="457200" y="1124745"/>
            <a:ext cx="7427168" cy="2880320"/>
          </a:xfrm>
        </p:spPr>
        <p:txBody>
          <a:bodyPr/>
          <a:lstStyle/>
          <a:p>
            <a:pPr marL="457200" lvl="1" indent="0">
              <a:buNone/>
            </a:pPr>
            <a:r>
              <a:rPr lang="en-US" sz="2400" b="1" dirty="0" smtClean="0"/>
              <a:t>Ink-jet printers</a:t>
            </a:r>
            <a:r>
              <a:rPr lang="en-US" sz="1800" dirty="0"/>
              <a:t> </a:t>
            </a:r>
            <a:endParaRPr lang="en-US" sz="1800" dirty="0" smtClean="0"/>
          </a:p>
          <a:p>
            <a:pPr lvl="1">
              <a:buFont typeface="Wingdings" panose="05000000000000000000" pitchFamily="2" charset="2"/>
              <a:buChar char="§"/>
            </a:pPr>
            <a:endParaRPr lang="en-US" sz="1800" b="1" dirty="0" smtClean="0"/>
          </a:p>
          <a:p>
            <a:pPr marL="457200" lvl="1" indent="0">
              <a:buNone/>
            </a:pPr>
            <a:endParaRPr lang="en-US" sz="1800" b="1" dirty="0" smtClean="0"/>
          </a:p>
          <a:p>
            <a:pPr marL="457200" lvl="1" indent="0">
              <a:buNone/>
            </a:pPr>
            <a:endParaRPr lang="en-US" sz="2000" b="1" dirty="0"/>
          </a:p>
          <a:p>
            <a:pPr marL="0" indent="0">
              <a:buNone/>
            </a:pPr>
            <a:endParaRPr lang="en-US" i="1"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591" b="11608"/>
          <a:stretch/>
        </p:blipFill>
        <p:spPr bwMode="auto">
          <a:xfrm>
            <a:off x="827583" y="1959787"/>
            <a:ext cx="7220717" cy="3629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2004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008112"/>
          </a:xfrm>
        </p:spPr>
        <p:txBody>
          <a:bodyPr/>
          <a:lstStyle/>
          <a:p>
            <a:r>
              <a:rPr lang="en-US" b="1" dirty="0" smtClean="0">
                <a:ln w="9525">
                  <a:solidFill>
                    <a:schemeClr val="bg1"/>
                  </a:solidFill>
                  <a:prstDash val="solid"/>
                </a:ln>
                <a:effectLst>
                  <a:outerShdw blurRad="12700" dist="38100" dir="2700000" algn="tl" rotWithShape="0">
                    <a:schemeClr val="bg1">
                      <a:lumMod val="50000"/>
                    </a:schemeClr>
                  </a:outerShdw>
                </a:effectLst>
              </a:rPr>
              <a:t>COMPUTER</a:t>
            </a:r>
            <a:endParaRPr lang="en-US" b="1" dirty="0">
              <a:ln w="9525">
                <a:solidFill>
                  <a:schemeClr val="bg1"/>
                </a:solidFill>
                <a:prstDash val="solid"/>
              </a:ln>
              <a:effectLst>
                <a:outerShdw blurRad="12700" dist="38100" dir="2700000" algn="tl" rotWithShape="0">
                  <a:schemeClr val="bg1">
                    <a:lumMod val="50000"/>
                  </a:schemeClr>
                </a:outerShdw>
              </a:effectLst>
            </a:endParaRPr>
          </a:p>
        </p:txBody>
      </p:sp>
      <p:sp>
        <p:nvSpPr>
          <p:cNvPr id="3" name="Content Placeholder 2"/>
          <p:cNvSpPr>
            <a:spLocks noGrp="1"/>
          </p:cNvSpPr>
          <p:nvPr>
            <p:ph idx="1"/>
          </p:nvPr>
        </p:nvSpPr>
        <p:spPr>
          <a:xfrm>
            <a:off x="457200" y="1196752"/>
            <a:ext cx="8229600" cy="5328592"/>
          </a:xfrm>
        </p:spPr>
        <p:txBody>
          <a:bodyPr>
            <a:normAutofit/>
          </a:bodyPr>
          <a:lstStyle/>
          <a:p>
            <a:r>
              <a:rPr lang="en-US" sz="2000" dirty="0"/>
              <a:t>A </a:t>
            </a:r>
            <a:r>
              <a:rPr lang="en-US" sz="2000" b="1" dirty="0"/>
              <a:t>computer</a:t>
            </a:r>
            <a:r>
              <a:rPr lang="en-US" sz="2000" dirty="0"/>
              <a:t> is a device that can be instructed to carry out arbitrary sequences of </a:t>
            </a:r>
            <a:r>
              <a:rPr lang="en-US" sz="2000" dirty="0" smtClean="0"/>
              <a:t>arithmetic</a:t>
            </a:r>
            <a:r>
              <a:rPr lang="en-US" sz="2000" dirty="0"/>
              <a:t> </a:t>
            </a:r>
            <a:r>
              <a:rPr lang="en-US" sz="2000" dirty="0" smtClean="0"/>
              <a:t>or</a:t>
            </a:r>
            <a:r>
              <a:rPr lang="en-US" sz="2000" dirty="0"/>
              <a:t> logical operations </a:t>
            </a:r>
            <a:r>
              <a:rPr lang="en-US" sz="2000" dirty="0" smtClean="0"/>
              <a:t>automatically.</a:t>
            </a:r>
          </a:p>
          <a:p>
            <a:pPr marL="0" indent="0">
              <a:buNone/>
            </a:pPr>
            <a:r>
              <a:rPr lang="en-US" sz="2000" b="1" dirty="0" smtClean="0"/>
              <a:t>What is Computer Software?</a:t>
            </a:r>
          </a:p>
          <a:p>
            <a:pPr marL="0" indent="0" algn="just">
              <a:buNone/>
            </a:pPr>
            <a:r>
              <a:rPr lang="en-US" sz="2000" b="1" dirty="0" smtClean="0"/>
              <a:t>What is Computer Hardware?</a:t>
            </a:r>
          </a:p>
          <a:p>
            <a:pPr marL="0" indent="0" algn="just">
              <a:buNone/>
            </a:pPr>
            <a:r>
              <a:rPr lang="en-US" sz="2000" dirty="0" smtClean="0"/>
              <a:t>    </a:t>
            </a:r>
            <a:endParaRPr lang="en-US" sz="2000" dirty="0"/>
          </a:p>
          <a:p>
            <a:pPr marL="0" indent="0" algn="just">
              <a:buNone/>
            </a:pPr>
            <a:endParaRPr lang="en-US" sz="2000" dirty="0" smtClean="0"/>
          </a:p>
          <a:p>
            <a:pPr marL="0" indent="0" algn="just">
              <a:buNone/>
            </a:pP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564904"/>
            <a:ext cx="2570336" cy="2088232"/>
          </a:xfrm>
          <a:prstGeom prst="rect">
            <a:avLst/>
          </a:prstGeom>
        </p:spPr>
      </p:pic>
    </p:spTree>
    <p:extLst>
      <p:ext uri="{BB962C8B-B14F-4D97-AF65-F5344CB8AC3E}">
        <p14:creationId xmlns:p14="http://schemas.microsoft.com/office/powerpoint/2010/main" val="2612898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0648"/>
            <a:ext cx="8229600" cy="5865515"/>
          </a:xfrm>
        </p:spPr>
        <p:txBody>
          <a:bodyPr/>
          <a:lstStyle/>
          <a:p>
            <a:pPr marL="0" indent="0">
              <a:buNone/>
            </a:pPr>
            <a:r>
              <a:rPr lang="en-US" b="1" dirty="0" smtClean="0"/>
              <a:t>Laser printer:</a:t>
            </a:r>
          </a:p>
          <a:p>
            <a:endParaRPr lang="en-US" b="1" dirty="0" smtClean="0"/>
          </a:p>
          <a:p>
            <a:endParaRPr lang="en-US" sz="2800" b="1"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547664" y="1340768"/>
            <a:ext cx="5688632" cy="4248472"/>
          </a:xfrm>
          <a:prstGeom prst="rect">
            <a:avLst/>
          </a:prstGeom>
        </p:spPr>
      </p:pic>
    </p:spTree>
    <p:extLst>
      <p:ext uri="{BB962C8B-B14F-4D97-AF65-F5344CB8AC3E}">
        <p14:creationId xmlns:p14="http://schemas.microsoft.com/office/powerpoint/2010/main" val="4151603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CPU(Central Processing Unit)</a:t>
            </a:r>
            <a:endParaRPr lang="en-US" dirty="0"/>
          </a:p>
        </p:txBody>
      </p:sp>
      <p:sp>
        <p:nvSpPr>
          <p:cNvPr id="6" name="Content Placeholder 5"/>
          <p:cNvSpPr>
            <a:spLocks noGrp="1"/>
          </p:cNvSpPr>
          <p:nvPr>
            <p:ph idx="1"/>
          </p:nvPr>
        </p:nvSpPr>
        <p:spPr/>
        <p:txBody>
          <a:bodyPr>
            <a:normAutofit/>
          </a:bodyPr>
          <a:lstStyle/>
          <a:p>
            <a:r>
              <a:rPr lang="en-US" sz="2800" dirty="0" smtClean="0"/>
              <a:t>It is the heart of the Computer.</a:t>
            </a:r>
          </a:p>
          <a:p>
            <a:r>
              <a:rPr lang="en-US" sz="2800" dirty="0" smtClean="0"/>
              <a:t>It is a electrical circuit that carries out the instruction’s given to it by computer program.</a:t>
            </a:r>
          </a:p>
          <a:p>
            <a:r>
              <a:rPr lang="en-US" sz="2800" dirty="0" smtClean="0"/>
              <a:t>It refers to a Processor.  </a:t>
            </a:r>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79432"/>
            <a:ext cx="4301067" cy="3149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280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Speed</a:t>
            </a:r>
            <a:endParaRPr lang="en-US" dirty="0"/>
          </a:p>
        </p:txBody>
      </p:sp>
      <p:sp>
        <p:nvSpPr>
          <p:cNvPr id="3" name="Content Placeholder 2"/>
          <p:cNvSpPr>
            <a:spLocks noGrp="1"/>
          </p:cNvSpPr>
          <p:nvPr>
            <p:ph idx="1"/>
          </p:nvPr>
        </p:nvSpPr>
        <p:spPr>
          <a:xfrm>
            <a:off x="228600" y="1295400"/>
            <a:ext cx="8763000" cy="5410200"/>
          </a:xfrm>
        </p:spPr>
        <p:txBody>
          <a:bodyPr/>
          <a:lstStyle/>
          <a:p>
            <a:r>
              <a:rPr lang="en-US" sz="2800" dirty="0" smtClean="0"/>
              <a:t>Clock speed, clock rate or processor speed is a term that is used to determine how fast the processor will execute the given instructions.  </a:t>
            </a:r>
          </a:p>
          <a:p>
            <a:r>
              <a:rPr lang="en-US" sz="2800" dirty="0" smtClean="0"/>
              <a:t>It is measured the MHz or in GHz.</a:t>
            </a:r>
          </a:p>
          <a:p>
            <a:r>
              <a:rPr lang="en-US" sz="2800" dirty="0"/>
              <a:t>The higher the CPU speed, the better a computer will </a:t>
            </a:r>
            <a:r>
              <a:rPr lang="en-US" sz="2800" dirty="0" smtClean="0"/>
              <a:t>perform.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3619" y="4117199"/>
            <a:ext cx="3124200" cy="2415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0639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Accumulator.</a:t>
            </a:r>
            <a:endParaRPr lang="en-US" dirty="0"/>
          </a:p>
        </p:txBody>
      </p:sp>
      <p:sp>
        <p:nvSpPr>
          <p:cNvPr id="3" name="Content Placeholder 2"/>
          <p:cNvSpPr>
            <a:spLocks noGrp="1"/>
          </p:cNvSpPr>
          <p:nvPr>
            <p:ph idx="1"/>
          </p:nvPr>
        </p:nvSpPr>
        <p:spPr/>
        <p:txBody>
          <a:bodyPr>
            <a:normAutofit/>
          </a:bodyPr>
          <a:lstStyle/>
          <a:p>
            <a:r>
              <a:rPr lang="en-US" sz="2800" dirty="0" smtClean="0"/>
              <a:t>An</a:t>
            </a:r>
            <a:r>
              <a:rPr lang="en-US" sz="2800" dirty="0"/>
              <a:t> accumulator is a </a:t>
            </a:r>
            <a:r>
              <a:rPr lang="en-US" sz="2800" dirty="0" smtClean="0"/>
              <a:t>register in </a:t>
            </a:r>
            <a:r>
              <a:rPr lang="en-US" sz="2800" dirty="0"/>
              <a:t>which </a:t>
            </a:r>
            <a:r>
              <a:rPr lang="en-US" sz="2800" dirty="0" smtClean="0"/>
              <a:t>intermediate arithmetic </a:t>
            </a:r>
            <a:r>
              <a:rPr lang="en-US" sz="2800" dirty="0"/>
              <a:t>and logic results are </a:t>
            </a:r>
            <a:r>
              <a:rPr lang="en-US" sz="2800" dirty="0" smtClean="0"/>
              <a:t>stored.</a:t>
            </a:r>
          </a:p>
          <a:p>
            <a:r>
              <a:rPr lang="en-US" sz="2800" dirty="0" smtClean="0"/>
              <a:t>It is fast to access the accumulator than to access Main Memory.</a:t>
            </a:r>
            <a:endParaRPr lang="en-US" sz="28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821" y="3276600"/>
            <a:ext cx="4722779" cy="3312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7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a:t>
            </a:r>
            <a:endParaRPr lang="en-US" dirty="0"/>
          </a:p>
        </p:txBody>
      </p:sp>
      <p:sp>
        <p:nvSpPr>
          <p:cNvPr id="3" name="Content Placeholder 2"/>
          <p:cNvSpPr>
            <a:spLocks noGrp="1"/>
          </p:cNvSpPr>
          <p:nvPr>
            <p:ph idx="1"/>
          </p:nvPr>
        </p:nvSpPr>
        <p:spPr/>
        <p:txBody>
          <a:bodyPr>
            <a:normAutofit/>
          </a:bodyPr>
          <a:lstStyle/>
          <a:p>
            <a:r>
              <a:rPr lang="en-US" sz="2600" dirty="0"/>
              <a:t>A processor is an integrated electronic circuit that performs the calculations that run a computer. A processor performs arithmetical, logical, input/output (I/O) and other basic instructions that are passed from an operating system (OS). Most other processes are dependent on the operations of a processor.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419600"/>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8508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PROCESSOR FAMILY</a:t>
            </a:r>
            <a:endParaRPr lang="en-US" dirty="0"/>
          </a:p>
        </p:txBody>
      </p:sp>
      <p:sp>
        <p:nvSpPr>
          <p:cNvPr id="3" name="Content Placeholder 2"/>
          <p:cNvSpPr>
            <a:spLocks noGrp="1"/>
          </p:cNvSpPr>
          <p:nvPr>
            <p:ph idx="1"/>
          </p:nvPr>
        </p:nvSpPr>
        <p:spPr/>
        <p:txBody>
          <a:bodyPr>
            <a:normAutofit/>
          </a:bodyPr>
          <a:lstStyle/>
          <a:p>
            <a:r>
              <a:rPr lang="en-US" dirty="0" smtClean="0"/>
              <a:t>Intel</a:t>
            </a:r>
          </a:p>
          <a:p>
            <a:pPr lvl="1"/>
            <a:r>
              <a:rPr lang="en-US" dirty="0" smtClean="0"/>
              <a:t>Celeron</a:t>
            </a:r>
          </a:p>
          <a:p>
            <a:pPr lvl="1"/>
            <a:r>
              <a:rPr lang="en-US" dirty="0" smtClean="0"/>
              <a:t>Pentium </a:t>
            </a:r>
          </a:p>
          <a:p>
            <a:pPr lvl="1"/>
            <a:r>
              <a:rPr lang="en-US" dirty="0" smtClean="0"/>
              <a:t>Core</a:t>
            </a:r>
          </a:p>
          <a:p>
            <a:r>
              <a:rPr lang="en-US" dirty="0"/>
              <a:t>Advanced Micro Devices (</a:t>
            </a:r>
            <a:r>
              <a:rPr lang="en-US" dirty="0" smtClean="0"/>
              <a:t>AMD)</a:t>
            </a:r>
          </a:p>
          <a:p>
            <a:pPr lvl="1"/>
            <a:r>
              <a:rPr lang="en-US" dirty="0" smtClean="0"/>
              <a:t>Sempron</a:t>
            </a:r>
          </a:p>
          <a:p>
            <a:pPr lvl="1"/>
            <a:r>
              <a:rPr lang="en-US" dirty="0" smtClean="0"/>
              <a:t>Athlon </a:t>
            </a:r>
          </a:p>
          <a:p>
            <a:pPr lvl="1"/>
            <a:r>
              <a:rPr lang="en-US" dirty="0" smtClean="0"/>
              <a:t>Phenom</a:t>
            </a:r>
          </a:p>
          <a:p>
            <a:pPr marL="457200" lvl="1"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905000"/>
            <a:ext cx="337185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218" y="4572000"/>
            <a:ext cx="344805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00818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CORES</a:t>
            </a:r>
            <a:endParaRPr lang="en-US" dirty="0"/>
          </a:p>
        </p:txBody>
      </p:sp>
      <p:sp>
        <p:nvSpPr>
          <p:cNvPr id="3" name="Content Placeholder 2"/>
          <p:cNvSpPr>
            <a:spLocks noGrp="1"/>
          </p:cNvSpPr>
          <p:nvPr>
            <p:ph idx="1"/>
          </p:nvPr>
        </p:nvSpPr>
        <p:spPr/>
        <p:txBody>
          <a:bodyPr/>
          <a:lstStyle/>
          <a:p>
            <a:r>
              <a:rPr lang="en-US" b="1" dirty="0"/>
              <a:t>Dual Core Processors</a:t>
            </a:r>
          </a:p>
          <a:p>
            <a:r>
              <a:rPr lang="en-US" b="1" dirty="0"/>
              <a:t>Quad Core Processors</a:t>
            </a:r>
          </a:p>
          <a:p>
            <a:r>
              <a:rPr lang="en-US" b="1" dirty="0" err="1"/>
              <a:t>Hexa</a:t>
            </a:r>
            <a:r>
              <a:rPr lang="en-US" b="1" dirty="0"/>
              <a:t> Core Processors</a:t>
            </a:r>
          </a:p>
          <a:p>
            <a:r>
              <a:rPr lang="en-US" b="1" dirty="0" err="1"/>
              <a:t>Octa</a:t>
            </a:r>
            <a:r>
              <a:rPr lang="en-US" b="1" dirty="0"/>
              <a:t> Core Processors</a:t>
            </a:r>
          </a:p>
          <a:p>
            <a:r>
              <a:rPr lang="en-US" b="1" dirty="0" err="1"/>
              <a:t>Deca</a:t>
            </a:r>
            <a:r>
              <a:rPr lang="en-US" b="1" dirty="0"/>
              <a:t> Core Processors</a:t>
            </a:r>
          </a:p>
          <a:p>
            <a:endParaRPr lang="en-US" dirty="0"/>
          </a:p>
        </p:txBody>
      </p:sp>
    </p:spTree>
    <p:extLst>
      <p:ext uri="{BB962C8B-B14F-4D97-AF65-F5344CB8AC3E}">
        <p14:creationId xmlns:p14="http://schemas.microsoft.com/office/powerpoint/2010/main" val="36306220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TYPES</a:t>
            </a:r>
            <a:endParaRPr lang="en-US" dirty="0"/>
          </a:p>
        </p:txBody>
      </p:sp>
      <p:sp>
        <p:nvSpPr>
          <p:cNvPr id="3" name="Content Placeholder 2"/>
          <p:cNvSpPr>
            <a:spLocks noGrp="1"/>
          </p:cNvSpPr>
          <p:nvPr>
            <p:ph idx="1"/>
          </p:nvPr>
        </p:nvSpPr>
        <p:spPr/>
        <p:txBody>
          <a:bodyPr/>
          <a:lstStyle/>
          <a:p>
            <a:r>
              <a:rPr lang="en-US" dirty="0" smtClean="0"/>
              <a:t>CISC Architecture:</a:t>
            </a:r>
          </a:p>
          <a:p>
            <a:pPr marL="0" indent="0">
              <a:buNone/>
            </a:pPr>
            <a:r>
              <a:rPr lang="en-US" dirty="0" smtClean="0"/>
              <a:t>	</a:t>
            </a:r>
            <a:r>
              <a:rPr lang="en-US" sz="2600" dirty="0" smtClean="0"/>
              <a:t>The </a:t>
            </a:r>
            <a:r>
              <a:rPr lang="en-US" sz="2600" dirty="0"/>
              <a:t>CISC approach attempts to minimize the number of instructions per program, sacrificing the number of cycles per instruction.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515591"/>
            <a:ext cx="297180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0840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RISC </a:t>
            </a:r>
            <a:r>
              <a:rPr lang="en-US" dirty="0" smtClean="0"/>
              <a:t>Architecture:</a:t>
            </a:r>
          </a:p>
          <a:p>
            <a:pPr marL="0" indent="0">
              <a:buNone/>
            </a:pPr>
            <a:r>
              <a:rPr lang="en-US" dirty="0" smtClean="0"/>
              <a:t>	</a:t>
            </a:r>
            <a:r>
              <a:rPr lang="en-US" sz="2600" dirty="0"/>
              <a:t>RISC is a type of microprocessor architecture that uses highly-optimized set of instructions. RISC does the opposite, reducing the cycles per instruction at the cost of the number of instructions per </a:t>
            </a:r>
            <a:r>
              <a:rPr lang="en-US" sz="2600" dirty="0" smtClean="0"/>
              <a:t>program.</a:t>
            </a:r>
            <a:endParaRPr lang="en-US" sz="2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987294"/>
            <a:ext cx="2819400" cy="2652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7835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t>
            </a:r>
            <a:endParaRPr lang="en-US" dirty="0"/>
          </a:p>
        </p:txBody>
      </p:sp>
      <p:sp>
        <p:nvSpPr>
          <p:cNvPr id="3" name="Content Placeholder 2"/>
          <p:cNvSpPr>
            <a:spLocks noGrp="1"/>
          </p:cNvSpPr>
          <p:nvPr>
            <p:ph idx="1"/>
          </p:nvPr>
        </p:nvSpPr>
        <p:spPr/>
        <p:txBody>
          <a:bodyPr>
            <a:normAutofit fontScale="85000" lnSpcReduction="20000"/>
          </a:bodyPr>
          <a:lstStyle/>
          <a:p>
            <a:r>
              <a:rPr lang="en-US" b="1" u="sng" dirty="0" smtClean="0"/>
              <a:t>Fetch:</a:t>
            </a:r>
          </a:p>
          <a:p>
            <a:pPr marL="0" indent="0">
              <a:buNone/>
            </a:pPr>
            <a:r>
              <a:rPr lang="en-US" sz="2600" dirty="0" smtClean="0"/>
              <a:t>	</a:t>
            </a:r>
            <a:r>
              <a:rPr lang="en-US" sz="3100" dirty="0" smtClean="0"/>
              <a:t>The </a:t>
            </a:r>
            <a:r>
              <a:rPr lang="en-US" sz="3100" dirty="0"/>
              <a:t>next instruction is fetched from the memory address that is currently stored in the program counter and stored into the instruction register. At the end of the fetch operation, the PC points to the next instruction that will be read at the next cycle</a:t>
            </a:r>
            <a:r>
              <a:rPr lang="en-US" sz="3100" dirty="0" smtClean="0"/>
              <a:t>.</a:t>
            </a:r>
          </a:p>
          <a:p>
            <a:pPr marL="514350" indent="-514350">
              <a:buFont typeface="+mj-lt"/>
              <a:buAutoNum type="arabicPeriod"/>
            </a:pPr>
            <a:r>
              <a:rPr lang="en-US" sz="3100" dirty="0"/>
              <a:t>The fetch step is the same for each instruction:</a:t>
            </a:r>
          </a:p>
          <a:p>
            <a:pPr marL="514350" indent="-514350">
              <a:buFont typeface="+mj-lt"/>
              <a:buAutoNum type="arabicPeriod"/>
            </a:pPr>
            <a:r>
              <a:rPr lang="en-US" sz="3100" dirty="0"/>
              <a:t>The CPU sends the PC to the MAR and sends a read command on the address bus</a:t>
            </a:r>
          </a:p>
          <a:p>
            <a:pPr marL="514350" indent="-514350">
              <a:buFont typeface="+mj-lt"/>
              <a:buAutoNum type="arabicPeriod"/>
            </a:pPr>
            <a:r>
              <a:rPr lang="en-US" sz="3100" dirty="0"/>
              <a:t>In response to the read command (with address equal to PC), the memory returns the data stored at the memory location indicated by PC on the data bus</a:t>
            </a:r>
          </a:p>
          <a:p>
            <a:pPr marL="0" indent="0">
              <a:buNone/>
            </a:pPr>
            <a:endParaRPr lang="en-US" sz="2600" dirty="0" smtClean="0"/>
          </a:p>
        </p:txBody>
      </p:sp>
    </p:spTree>
    <p:extLst>
      <p:ext uri="{BB962C8B-B14F-4D97-AF65-F5344CB8AC3E}">
        <p14:creationId xmlns:p14="http://schemas.microsoft.com/office/powerpoint/2010/main" val="3419998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Block Diagram of a Computer </a:t>
            </a:r>
            <a:endParaRPr lang="en-US" sz="3200"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916832"/>
            <a:ext cx="7024302" cy="4065315"/>
          </a:xfrm>
        </p:spPr>
      </p:pic>
    </p:spTree>
    <p:extLst>
      <p:ext uri="{BB962C8B-B14F-4D97-AF65-F5344CB8AC3E}">
        <p14:creationId xmlns:p14="http://schemas.microsoft.com/office/powerpoint/2010/main" val="3974708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startAt="4"/>
            </a:pPr>
            <a:r>
              <a:rPr lang="en-US" sz="3400" dirty="0" smtClean="0"/>
              <a:t>The CPU copies the data from the data bus into its MDR (also known as MBR, see section Components above)</a:t>
            </a:r>
          </a:p>
          <a:p>
            <a:pPr marL="514350" indent="-514350">
              <a:buFont typeface="+mj-lt"/>
              <a:buAutoNum type="arabicPeriod" startAt="4"/>
            </a:pPr>
            <a:r>
              <a:rPr lang="en-US" sz="3400" dirty="0" smtClean="0"/>
              <a:t>A fraction of a second later, the CPU copies the data from the MDR to the instruction register</a:t>
            </a:r>
          </a:p>
          <a:p>
            <a:pPr marL="514350" indent="-514350">
              <a:buFont typeface="+mj-lt"/>
              <a:buAutoNum type="arabicPeriod" startAt="4"/>
            </a:pPr>
            <a:r>
              <a:rPr lang="en-US" sz="3400" dirty="0" smtClean="0"/>
              <a:t>The PC is incremented so that it points to the following instruction in memory. This step prepares the CPU for the next cycle.</a:t>
            </a:r>
          </a:p>
          <a:p>
            <a:pPr marL="514350" indent="-514350">
              <a:buFont typeface="+mj-lt"/>
              <a:buAutoNum type="arabicPeriod" startAt="4"/>
            </a:pPr>
            <a:r>
              <a:rPr lang="en-US" sz="3400" dirty="0" smtClean="0"/>
              <a:t>The control unit fetches the instruction's address from the memory unit.</a:t>
            </a:r>
          </a:p>
          <a:p>
            <a:endParaRPr lang="en-US" sz="3400" b="1" u="sng" dirty="0" smtClean="0"/>
          </a:p>
          <a:p>
            <a:r>
              <a:rPr lang="en-US" sz="3400" b="1" u="sng" dirty="0" smtClean="0"/>
              <a:t>Decode:</a:t>
            </a:r>
          </a:p>
          <a:p>
            <a:pPr marL="0" indent="0">
              <a:buNone/>
            </a:pPr>
            <a:r>
              <a:rPr lang="en-US" sz="3400" dirty="0" smtClean="0"/>
              <a:t>	During this cycle the encoded instruction present in the instruction register is interpreted by the decoder.</a:t>
            </a:r>
          </a:p>
          <a:p>
            <a:endParaRPr lang="en-US" dirty="0"/>
          </a:p>
        </p:txBody>
      </p:sp>
    </p:spTree>
    <p:extLst>
      <p:ext uri="{BB962C8B-B14F-4D97-AF65-F5344CB8AC3E}">
        <p14:creationId xmlns:p14="http://schemas.microsoft.com/office/powerpoint/2010/main" val="16158111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600" b="1" u="sng" dirty="0" smtClean="0"/>
              <a:t>Execute:</a:t>
            </a:r>
          </a:p>
          <a:p>
            <a:pPr marL="0" indent="0">
              <a:buNone/>
            </a:pPr>
            <a:r>
              <a:rPr lang="en-US" sz="2600" dirty="0" smtClean="0"/>
              <a:t>	The function of the instruction is performed. If the instruction involves arithmetic or logic, the ALU is utilized. This is the only stage of the instruction cycle that is useful from the perspective of the end user. Everything else is overhead required to make the execute step happen.</a:t>
            </a:r>
          </a:p>
          <a:p>
            <a:endParaRPr lang="en-US" dirty="0"/>
          </a:p>
        </p:txBody>
      </p:sp>
    </p:spTree>
    <p:extLst>
      <p:ext uri="{BB962C8B-B14F-4D97-AF65-F5344CB8AC3E}">
        <p14:creationId xmlns:p14="http://schemas.microsoft.com/office/powerpoint/2010/main" val="19019555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Parallelism.</a:t>
            </a:r>
            <a:endParaRPr lang="en-US" dirty="0"/>
          </a:p>
        </p:txBody>
      </p:sp>
      <p:sp>
        <p:nvSpPr>
          <p:cNvPr id="3" name="Content Placeholder 2"/>
          <p:cNvSpPr>
            <a:spLocks noGrp="1"/>
          </p:cNvSpPr>
          <p:nvPr>
            <p:ph idx="1"/>
          </p:nvPr>
        </p:nvSpPr>
        <p:spPr>
          <a:xfrm>
            <a:off x="457200" y="1600200"/>
            <a:ext cx="8305800" cy="5181600"/>
          </a:xfrm>
        </p:spPr>
        <p:txBody>
          <a:bodyPr>
            <a:normAutofit/>
          </a:bodyPr>
          <a:lstStyle/>
          <a:p>
            <a:r>
              <a:rPr lang="en-US" sz="2800" b="1" dirty="0"/>
              <a:t>Parallel computing</a:t>
            </a:r>
            <a:r>
              <a:rPr lang="en-US" sz="2800" dirty="0"/>
              <a:t> is a type of </a:t>
            </a:r>
            <a:r>
              <a:rPr lang="en-US" sz="2800" dirty="0" smtClean="0"/>
              <a:t>computation</a:t>
            </a:r>
            <a:r>
              <a:rPr lang="en-US" sz="2800" dirty="0"/>
              <a:t> in which many calculations or the execution of processes are carried out </a:t>
            </a:r>
            <a:r>
              <a:rPr lang="en-US" sz="2800" dirty="0" smtClean="0"/>
              <a:t>simultaneously. Large </a:t>
            </a:r>
            <a:r>
              <a:rPr lang="en-US" sz="2800" dirty="0"/>
              <a:t>problems can often be divided into smaller ones, which can then be solved at the same </a:t>
            </a:r>
            <a:r>
              <a:rPr lang="en-US" sz="2800" dirty="0" smtClean="0"/>
              <a:t>time.</a:t>
            </a:r>
          </a:p>
          <a:p>
            <a:r>
              <a:rPr lang="en-US" sz="2400" dirty="0" smtClean="0"/>
              <a:t>There are 5 types of Parallelism they are,</a:t>
            </a:r>
          </a:p>
          <a:p>
            <a:pPr>
              <a:buFont typeface="Wingdings" panose="05000000000000000000" pitchFamily="2" charset="2"/>
              <a:buChar char="Ø"/>
            </a:pPr>
            <a:r>
              <a:rPr lang="en-US" sz="2400" dirty="0" smtClean="0"/>
              <a:t>Multi Programming.</a:t>
            </a:r>
          </a:p>
          <a:p>
            <a:pPr>
              <a:buFont typeface="Wingdings" panose="05000000000000000000" pitchFamily="2" charset="2"/>
              <a:buChar char="Ø"/>
            </a:pPr>
            <a:r>
              <a:rPr lang="en-US" sz="2400" dirty="0" smtClean="0"/>
              <a:t>Multi Processing.</a:t>
            </a:r>
          </a:p>
          <a:p>
            <a:pPr>
              <a:buFont typeface="Wingdings" panose="05000000000000000000" pitchFamily="2" charset="2"/>
              <a:buChar char="Ø"/>
            </a:pPr>
            <a:r>
              <a:rPr lang="en-US" sz="2400" dirty="0" smtClean="0"/>
              <a:t>Multi Tasking.</a:t>
            </a:r>
          </a:p>
          <a:p>
            <a:pPr>
              <a:buFont typeface="Wingdings" panose="05000000000000000000" pitchFamily="2" charset="2"/>
              <a:buChar char="Ø"/>
            </a:pPr>
            <a:r>
              <a:rPr lang="en-US" sz="2400" dirty="0" smtClean="0"/>
              <a:t>Multi Threading.</a:t>
            </a:r>
          </a:p>
          <a:p>
            <a:pPr>
              <a:buFont typeface="Wingdings" panose="05000000000000000000" pitchFamily="2" charset="2"/>
              <a:buChar char="Ø"/>
            </a:pPr>
            <a:r>
              <a:rPr lang="en-US" sz="2400" dirty="0" smtClean="0"/>
              <a:t>Hyper Threading.</a:t>
            </a:r>
          </a:p>
        </p:txBody>
      </p:sp>
    </p:spTree>
    <p:extLst>
      <p:ext uri="{BB962C8B-B14F-4D97-AF65-F5344CB8AC3E}">
        <p14:creationId xmlns:p14="http://schemas.microsoft.com/office/powerpoint/2010/main" val="3163795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MULTIPROCESSING</a:t>
            </a:r>
            <a:endParaRPr lang="en-US" b="1" dirty="0"/>
          </a:p>
        </p:txBody>
      </p:sp>
      <p:sp>
        <p:nvSpPr>
          <p:cNvPr id="3" name="Content Placeholder 2"/>
          <p:cNvSpPr>
            <a:spLocks noGrp="1"/>
          </p:cNvSpPr>
          <p:nvPr>
            <p:ph idx="1"/>
          </p:nvPr>
        </p:nvSpPr>
        <p:spPr/>
        <p:txBody>
          <a:bodyPr/>
          <a:lstStyle/>
          <a:p>
            <a:r>
              <a:rPr lang="en-US" b="1" dirty="0"/>
              <a:t>Multiprocessing</a:t>
            </a:r>
            <a:r>
              <a:rPr lang="en-US" dirty="0"/>
              <a:t> is the use of two or more central processing units (CPUs) within a single </a:t>
            </a:r>
            <a:r>
              <a:rPr lang="en-US" b="1" dirty="0"/>
              <a:t>computer</a:t>
            </a:r>
            <a:r>
              <a:rPr lang="en-US" dirty="0"/>
              <a:t> system.</a:t>
            </a:r>
          </a:p>
          <a:p>
            <a:r>
              <a:rPr lang="en-US" dirty="0" smtClean="0"/>
              <a:t>Ability </a:t>
            </a:r>
            <a:r>
              <a:rPr lang="en-US" dirty="0"/>
              <a:t>of a system to support more than one processor or the ability to allocate tasks between them.</a:t>
            </a:r>
          </a:p>
          <a:p>
            <a:endParaRPr lang="en-US" dirty="0"/>
          </a:p>
        </p:txBody>
      </p:sp>
      <p:pic>
        <p:nvPicPr>
          <p:cNvPr id="5" name="Picture 4"/>
          <p:cNvPicPr>
            <a:picLocks noChangeAspect="1"/>
          </p:cNvPicPr>
          <p:nvPr/>
        </p:nvPicPr>
        <p:blipFill>
          <a:blip r:embed="rId2"/>
          <a:stretch>
            <a:fillRect/>
          </a:stretch>
        </p:blipFill>
        <p:spPr>
          <a:xfrm>
            <a:off x="4419600" y="4343400"/>
            <a:ext cx="4385256" cy="2305289"/>
          </a:xfrm>
          <a:prstGeom prst="rect">
            <a:avLst/>
          </a:prstGeom>
        </p:spPr>
      </p:pic>
    </p:spTree>
    <p:extLst>
      <p:ext uri="{BB962C8B-B14F-4D97-AF65-F5344CB8AC3E}">
        <p14:creationId xmlns:p14="http://schemas.microsoft.com/office/powerpoint/2010/main" val="2905081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MULTIPROGRAMMING</a:t>
            </a:r>
            <a:endParaRPr lang="en-US" b="1" dirty="0"/>
          </a:p>
        </p:txBody>
      </p:sp>
      <p:sp>
        <p:nvSpPr>
          <p:cNvPr id="3" name="Content Placeholder 2"/>
          <p:cNvSpPr>
            <a:spLocks noGrp="1"/>
          </p:cNvSpPr>
          <p:nvPr>
            <p:ph idx="1"/>
          </p:nvPr>
        </p:nvSpPr>
        <p:spPr/>
        <p:txBody>
          <a:bodyPr/>
          <a:lstStyle/>
          <a:p>
            <a:r>
              <a:rPr lang="en-US" b="1" dirty="0" smtClean="0"/>
              <a:t>Multiprogramming</a:t>
            </a:r>
            <a:r>
              <a:rPr lang="en-US" dirty="0" smtClean="0"/>
              <a:t> means parallel processing in which several programs are run at the same time on a uniprocessor.</a:t>
            </a:r>
          </a:p>
          <a:p>
            <a:endParaRPr lang="en-US" dirty="0"/>
          </a:p>
        </p:txBody>
      </p:sp>
      <p:pic>
        <p:nvPicPr>
          <p:cNvPr id="5" name="Picture 4"/>
          <p:cNvPicPr>
            <a:picLocks noChangeAspect="1"/>
          </p:cNvPicPr>
          <p:nvPr/>
        </p:nvPicPr>
        <p:blipFill>
          <a:blip r:embed="rId2"/>
          <a:stretch>
            <a:fillRect/>
          </a:stretch>
        </p:blipFill>
        <p:spPr>
          <a:xfrm>
            <a:off x="2311758" y="2847975"/>
            <a:ext cx="3657600" cy="2743200"/>
          </a:xfrm>
          <a:prstGeom prst="rect">
            <a:avLst/>
          </a:prstGeom>
        </p:spPr>
      </p:pic>
    </p:spTree>
    <p:extLst>
      <p:ext uri="{BB962C8B-B14F-4D97-AF65-F5344CB8AC3E}">
        <p14:creationId xmlns:p14="http://schemas.microsoft.com/office/powerpoint/2010/main" val="1981271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MULTITHREADING</a:t>
            </a:r>
            <a:endParaRPr lang="en-US" b="1" dirty="0"/>
          </a:p>
        </p:txBody>
      </p:sp>
      <p:sp>
        <p:nvSpPr>
          <p:cNvPr id="3" name="Content Placeholder 2"/>
          <p:cNvSpPr>
            <a:spLocks noGrp="1"/>
          </p:cNvSpPr>
          <p:nvPr>
            <p:ph idx="1"/>
          </p:nvPr>
        </p:nvSpPr>
        <p:spPr/>
        <p:txBody>
          <a:bodyPr/>
          <a:lstStyle/>
          <a:p>
            <a:r>
              <a:rPr lang="en-US" dirty="0"/>
              <a:t>In </a:t>
            </a:r>
            <a:r>
              <a:rPr lang="en-US" b="1" dirty="0" smtClean="0"/>
              <a:t>computer architecture</a:t>
            </a:r>
            <a:r>
              <a:rPr lang="en-US" dirty="0" smtClean="0"/>
              <a:t>, </a:t>
            </a:r>
            <a:r>
              <a:rPr lang="en-US" b="1" dirty="0"/>
              <a:t>m</a:t>
            </a:r>
            <a:r>
              <a:rPr lang="en-US" b="1" dirty="0" smtClean="0"/>
              <a:t>ultithreading</a:t>
            </a:r>
            <a:r>
              <a:rPr lang="en-US" dirty="0"/>
              <a:t> is the ability of a </a:t>
            </a:r>
            <a:r>
              <a:rPr lang="en-US" b="1" dirty="0" smtClean="0"/>
              <a:t>CPU</a:t>
            </a:r>
            <a:r>
              <a:rPr lang="en-US" dirty="0"/>
              <a:t> to execute multiple processes or threads concurrently, appropriately supported by the operating system.</a:t>
            </a:r>
          </a:p>
        </p:txBody>
      </p:sp>
      <p:pic>
        <p:nvPicPr>
          <p:cNvPr id="5" name="Picture 4"/>
          <p:cNvPicPr>
            <a:picLocks noChangeAspect="1"/>
          </p:cNvPicPr>
          <p:nvPr/>
        </p:nvPicPr>
        <p:blipFill>
          <a:blip r:embed="rId2"/>
          <a:stretch>
            <a:fillRect/>
          </a:stretch>
        </p:blipFill>
        <p:spPr>
          <a:xfrm>
            <a:off x="3154469" y="3858221"/>
            <a:ext cx="2564606" cy="1835944"/>
          </a:xfrm>
          <a:prstGeom prst="rect">
            <a:avLst/>
          </a:prstGeom>
        </p:spPr>
      </p:pic>
    </p:spTree>
    <p:extLst>
      <p:ext uri="{BB962C8B-B14F-4D97-AF65-F5344CB8AC3E}">
        <p14:creationId xmlns:p14="http://schemas.microsoft.com/office/powerpoint/2010/main" val="3468466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MULTITASKING</a:t>
            </a:r>
            <a:endParaRPr lang="en-US" b="1" dirty="0"/>
          </a:p>
        </p:txBody>
      </p:sp>
      <p:sp>
        <p:nvSpPr>
          <p:cNvPr id="3" name="Content Placeholder 2"/>
          <p:cNvSpPr>
            <a:spLocks noGrp="1"/>
          </p:cNvSpPr>
          <p:nvPr>
            <p:ph idx="1"/>
          </p:nvPr>
        </p:nvSpPr>
        <p:spPr>
          <a:xfrm>
            <a:off x="1485900" y="2057401"/>
            <a:ext cx="6515100" cy="2185966"/>
          </a:xfrm>
        </p:spPr>
        <p:txBody>
          <a:bodyPr>
            <a:normAutofit/>
          </a:bodyPr>
          <a:lstStyle/>
          <a:p>
            <a:r>
              <a:rPr lang="en-US" sz="1800" dirty="0"/>
              <a:t>Multitasking, in an operating system, is allowing a user to perform more than one computer task (such as the operation of an application program) at a time.</a:t>
            </a:r>
          </a:p>
          <a:p>
            <a:r>
              <a:rPr lang="en-US" sz="1800" dirty="0"/>
              <a:t>When you open your Web browser and then open Word at the same time, you are causing the operating system to do multitasking.</a:t>
            </a:r>
          </a:p>
        </p:txBody>
      </p:sp>
      <p:pic>
        <p:nvPicPr>
          <p:cNvPr id="5" name="Picture 4"/>
          <p:cNvPicPr>
            <a:picLocks noChangeAspect="1"/>
          </p:cNvPicPr>
          <p:nvPr/>
        </p:nvPicPr>
        <p:blipFill>
          <a:blip r:embed="rId2"/>
          <a:stretch>
            <a:fillRect/>
          </a:stretch>
        </p:blipFill>
        <p:spPr>
          <a:xfrm>
            <a:off x="2904105" y="3770211"/>
            <a:ext cx="2601694" cy="1828958"/>
          </a:xfrm>
          <a:prstGeom prst="rect">
            <a:avLst/>
          </a:prstGeom>
        </p:spPr>
      </p:pic>
    </p:spTree>
    <p:extLst>
      <p:ext uri="{BB962C8B-B14F-4D97-AF65-F5344CB8AC3E}">
        <p14:creationId xmlns:p14="http://schemas.microsoft.com/office/powerpoint/2010/main" val="1641852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HYPER-THREADING</a:t>
            </a:r>
            <a:endParaRPr lang="en-US" b="1" dirty="0"/>
          </a:p>
        </p:txBody>
      </p:sp>
      <p:sp>
        <p:nvSpPr>
          <p:cNvPr id="3" name="Content Placeholder 2"/>
          <p:cNvSpPr>
            <a:spLocks noGrp="1"/>
          </p:cNvSpPr>
          <p:nvPr>
            <p:ph idx="1"/>
          </p:nvPr>
        </p:nvSpPr>
        <p:spPr>
          <a:xfrm>
            <a:off x="628650" y="2125267"/>
            <a:ext cx="4297519" cy="3783722"/>
          </a:xfrm>
        </p:spPr>
        <p:txBody>
          <a:bodyPr>
            <a:normAutofit fontScale="92500" lnSpcReduction="20000"/>
          </a:bodyPr>
          <a:lstStyle/>
          <a:p>
            <a:r>
              <a:rPr lang="en-US" b="1" dirty="0" smtClean="0"/>
              <a:t>Hyper</a:t>
            </a:r>
            <a:r>
              <a:rPr lang="en-US" dirty="0" smtClean="0"/>
              <a:t>-</a:t>
            </a:r>
            <a:r>
              <a:rPr lang="en-US" b="1" dirty="0" smtClean="0"/>
              <a:t>Threading</a:t>
            </a:r>
            <a:r>
              <a:rPr lang="en-US" dirty="0" smtClean="0"/>
              <a:t> is a technology used by some Intel microprocessor.</a:t>
            </a:r>
          </a:p>
          <a:p>
            <a:r>
              <a:rPr lang="en-US" dirty="0" smtClean="0"/>
              <a:t> It is a technology where the processor is logically divided into two cores for the execution of the programs .</a:t>
            </a:r>
          </a:p>
          <a:p>
            <a:endParaRPr lang="en-US" dirty="0"/>
          </a:p>
        </p:txBody>
      </p:sp>
      <p:pic>
        <p:nvPicPr>
          <p:cNvPr id="5" name="Picture 4"/>
          <p:cNvPicPr>
            <a:picLocks noChangeAspect="1"/>
          </p:cNvPicPr>
          <p:nvPr/>
        </p:nvPicPr>
        <p:blipFill rotWithShape="1">
          <a:blip r:embed="rId2"/>
          <a:srcRect t="13417"/>
          <a:stretch/>
        </p:blipFill>
        <p:spPr>
          <a:xfrm>
            <a:off x="4926169" y="3040219"/>
            <a:ext cx="4049199" cy="1770493"/>
          </a:xfrm>
          <a:prstGeom prst="rect">
            <a:avLst/>
          </a:prstGeom>
        </p:spPr>
      </p:pic>
    </p:spTree>
    <p:extLst>
      <p:ext uri="{BB962C8B-B14F-4D97-AF65-F5344CB8AC3E}">
        <p14:creationId xmlns:p14="http://schemas.microsoft.com/office/powerpoint/2010/main" val="4068176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02673" y="609600"/>
            <a:ext cx="7772400" cy="1470025"/>
          </a:xfrm>
        </p:spPr>
        <p:txBody>
          <a:bodyPr/>
          <a:lstStyle/>
          <a:p>
            <a:r>
              <a:rPr lang="en-US" dirty="0" smtClean="0"/>
              <a:t>RAM(RANDOM ACCESS MEMORY)</a:t>
            </a:r>
            <a:endParaRPr lang="en-US" dirty="0"/>
          </a:p>
        </p:txBody>
      </p:sp>
      <p:sp>
        <p:nvSpPr>
          <p:cNvPr id="2" name="Subtitle 1"/>
          <p:cNvSpPr>
            <a:spLocks noGrp="1"/>
          </p:cNvSpPr>
          <p:nvPr>
            <p:ph type="subTitle" idx="1"/>
          </p:nvPr>
        </p:nvSpPr>
        <p:spPr/>
        <p:txBody>
          <a:bodyPr/>
          <a:lstStyle/>
          <a:p>
            <a:endParaRPr lang="en-US" dirty="0"/>
          </a:p>
        </p:txBody>
      </p:sp>
      <p:pic>
        <p:nvPicPr>
          <p:cNvPr id="1028" name="Picture 4" descr="C:\Users\AMHADKAR\Desktop\MotherBoard\RAM\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514600"/>
            <a:ext cx="4226814" cy="3194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634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RAM</a:t>
            </a:r>
            <a:endParaRPr lang="en-US" dirty="0"/>
          </a:p>
        </p:txBody>
      </p:sp>
      <p:sp>
        <p:nvSpPr>
          <p:cNvPr id="3" name="Content Placeholder 2"/>
          <p:cNvSpPr>
            <a:spLocks noGrp="1"/>
          </p:cNvSpPr>
          <p:nvPr>
            <p:ph idx="1"/>
          </p:nvPr>
        </p:nvSpPr>
        <p:spPr/>
        <p:txBody>
          <a:bodyPr/>
          <a:lstStyle/>
          <a:p>
            <a:r>
              <a:rPr lang="en-US" dirty="0" smtClean="0"/>
              <a:t>Static RAM: SRAM is </a:t>
            </a:r>
            <a:r>
              <a:rPr lang="en-US" dirty="0"/>
              <a:t>random access </a:t>
            </a:r>
            <a:r>
              <a:rPr lang="en-US" dirty="0" smtClean="0"/>
              <a:t>memory </a:t>
            </a:r>
            <a:r>
              <a:rPr lang="en-US" dirty="0"/>
              <a:t>that retains data bits in its memory as long as power is being supplied.</a:t>
            </a:r>
            <a:endParaRPr lang="en-US" dirty="0" smtClean="0"/>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886200"/>
            <a:ext cx="287655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05690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What is a keyboard?</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Content Placeholder 2"/>
          <p:cNvSpPr>
            <a:spLocks noGrp="1"/>
          </p:cNvSpPr>
          <p:nvPr>
            <p:ph idx="1"/>
          </p:nvPr>
        </p:nvSpPr>
        <p:spPr/>
        <p:txBody>
          <a:bodyPr/>
          <a:lstStyle/>
          <a:p>
            <a:r>
              <a:rPr lang="en-US" sz="1800" dirty="0">
                <a:latin typeface="Arial" panose="020B0604020202020204" pitchFamily="34" charset="0"/>
                <a:cs typeface="Arial" panose="020B0604020202020204" pitchFamily="34" charset="0"/>
              </a:rPr>
              <a:t>A computer keyboard is one of the primary </a:t>
            </a:r>
            <a:r>
              <a:rPr lang="en-US" sz="1800" dirty="0">
                <a:latin typeface="Arial" panose="020B0604020202020204" pitchFamily="34" charset="0"/>
                <a:cs typeface="Arial" panose="020B0604020202020204" pitchFamily="34" charset="0"/>
                <a:hlinkClick r:id="rId2"/>
              </a:rPr>
              <a:t>input devices</a:t>
            </a:r>
            <a:r>
              <a:rPr lang="en-US" sz="1800" dirty="0">
                <a:latin typeface="Arial" panose="020B0604020202020204" pitchFamily="34" charset="0"/>
                <a:cs typeface="Arial" panose="020B0604020202020204" pitchFamily="34" charset="0"/>
              </a:rPr>
              <a:t> used with a computer that looks similar to those found on electric </a:t>
            </a:r>
            <a:r>
              <a:rPr lang="en-US" sz="1800" dirty="0">
                <a:latin typeface="Arial" panose="020B0604020202020204" pitchFamily="34" charset="0"/>
                <a:cs typeface="Arial" panose="020B0604020202020204" pitchFamily="34" charset="0"/>
                <a:hlinkClick r:id="rId3"/>
              </a:rPr>
              <a:t>typewriters</a:t>
            </a:r>
            <a:r>
              <a:rPr lang="en-US" sz="1800" dirty="0">
                <a:latin typeface="Arial" panose="020B0604020202020204" pitchFamily="34" charset="0"/>
                <a:cs typeface="Arial" panose="020B0604020202020204" pitchFamily="34" charset="0"/>
              </a:rPr>
              <a:t>, but with some additional keys. Keyboards allow you to input </a:t>
            </a:r>
            <a:r>
              <a:rPr lang="en-US" sz="1800" dirty="0">
                <a:latin typeface="Arial" panose="020B0604020202020204" pitchFamily="34" charset="0"/>
                <a:cs typeface="Arial" panose="020B0604020202020204" pitchFamily="34" charset="0"/>
                <a:hlinkClick r:id="rId4"/>
              </a:rPr>
              <a:t>letters</a:t>
            </a:r>
            <a:r>
              <a:rPr lang="en-US"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hlinkClick r:id="rId5"/>
              </a:rPr>
              <a:t>numbers</a:t>
            </a:r>
            <a:r>
              <a:rPr lang="en-US" sz="1800" dirty="0">
                <a:latin typeface="Arial" panose="020B0604020202020204" pitchFamily="34" charset="0"/>
                <a:cs typeface="Arial" panose="020B0604020202020204" pitchFamily="34" charset="0"/>
              </a:rPr>
              <a:t>, and other </a:t>
            </a:r>
            <a:r>
              <a:rPr lang="en-US" sz="1800" dirty="0">
                <a:latin typeface="Arial" panose="020B0604020202020204" pitchFamily="34" charset="0"/>
                <a:cs typeface="Arial" panose="020B0604020202020204" pitchFamily="34" charset="0"/>
                <a:hlinkClick r:id="rId6"/>
              </a:rPr>
              <a:t>symbols</a:t>
            </a:r>
            <a:r>
              <a:rPr lang="en-US" sz="1800" dirty="0">
                <a:latin typeface="Arial" panose="020B0604020202020204" pitchFamily="34" charset="0"/>
                <a:cs typeface="Arial" panose="020B0604020202020204" pitchFamily="34" charset="0"/>
              </a:rPr>
              <a:t> into a computer that can serve as commands or be used to type text.</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Keyboards are of two sizes 84 keys or 101/102 keys, but now keyboards with 104 keys or 108 keys are also available for Windows and Internet.</a:t>
            </a:r>
          </a:p>
          <a:p>
            <a:endParaRPr lang="en-US" dirty="0"/>
          </a:p>
        </p:txBody>
      </p:sp>
    </p:spTree>
    <p:extLst>
      <p:ext uri="{BB962C8B-B14F-4D97-AF65-F5344CB8AC3E}">
        <p14:creationId xmlns:p14="http://schemas.microsoft.com/office/powerpoint/2010/main" val="105719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Dynamic RAM: </a:t>
            </a:r>
            <a:r>
              <a:rPr lang="en-US" dirty="0"/>
              <a:t>Dynamic random-access memory is a type of random access semiconductor memory that stores each bit of data in a separate tiny capacitor within an integrated circuit.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962400"/>
            <a:ext cx="2097087"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0956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DYANMIC RAM</a:t>
            </a:r>
            <a:endParaRPr lang="en-US" dirty="0"/>
          </a:p>
        </p:txBody>
      </p:sp>
      <p:sp>
        <p:nvSpPr>
          <p:cNvPr id="3" name="Content Placeholder 2"/>
          <p:cNvSpPr>
            <a:spLocks noGrp="1"/>
          </p:cNvSpPr>
          <p:nvPr>
            <p:ph idx="1"/>
          </p:nvPr>
        </p:nvSpPr>
        <p:spPr/>
        <p:txBody>
          <a:bodyPr/>
          <a:lstStyle/>
          <a:p>
            <a:r>
              <a:rPr lang="en-US" dirty="0" smtClean="0"/>
              <a:t>SDRAM</a:t>
            </a:r>
          </a:p>
          <a:p>
            <a:r>
              <a:rPr lang="en-US" dirty="0" smtClean="0"/>
              <a:t>DDR SDRAM</a:t>
            </a:r>
          </a:p>
          <a:p>
            <a:r>
              <a:rPr lang="en-US" dirty="0" smtClean="0"/>
              <a:t>DDR2</a:t>
            </a:r>
            <a:r>
              <a:rPr lang="en-US" dirty="0"/>
              <a:t> SDRAM</a:t>
            </a:r>
            <a:endParaRPr lang="en-US" dirty="0" smtClean="0"/>
          </a:p>
          <a:p>
            <a:r>
              <a:rPr lang="en-US" dirty="0" smtClean="0"/>
              <a:t>DDR3</a:t>
            </a:r>
            <a:r>
              <a:rPr lang="en-US" dirty="0"/>
              <a:t> SDRAM</a:t>
            </a:r>
            <a:endParaRPr lang="en-US" dirty="0" smtClean="0"/>
          </a:p>
          <a:p>
            <a:r>
              <a:rPr lang="en-US" dirty="0" smtClean="0"/>
              <a:t>DDR4</a:t>
            </a:r>
            <a:r>
              <a:rPr lang="en-US" dirty="0"/>
              <a:t> SDRAM</a:t>
            </a:r>
          </a:p>
        </p:txBody>
      </p:sp>
    </p:spTree>
    <p:extLst>
      <p:ext uri="{BB962C8B-B14F-4D97-AF65-F5344CB8AC3E}">
        <p14:creationId xmlns:p14="http://schemas.microsoft.com/office/powerpoint/2010/main" val="25916677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SDRAM</a:t>
            </a:r>
            <a:endParaRPr lang="en-US" dirty="0"/>
          </a:p>
        </p:txBody>
      </p:sp>
      <p:sp>
        <p:nvSpPr>
          <p:cNvPr id="3" name="Content Placeholder 2"/>
          <p:cNvSpPr>
            <a:spLocks noGrp="1"/>
          </p:cNvSpPr>
          <p:nvPr>
            <p:ph idx="1"/>
          </p:nvPr>
        </p:nvSpPr>
        <p:spPr/>
        <p:txBody>
          <a:bodyPr/>
          <a:lstStyle/>
          <a:p>
            <a:r>
              <a:rPr lang="en-US" dirty="0" smtClean="0"/>
              <a:t>It stands for Synchronous </a:t>
            </a:r>
            <a:r>
              <a:rPr lang="en-US" dirty="0"/>
              <a:t>Dynamic Random Access </a:t>
            </a:r>
            <a:r>
              <a:rPr lang="en-US" dirty="0" smtClean="0"/>
              <a:t>Memory.</a:t>
            </a:r>
          </a:p>
          <a:p>
            <a:r>
              <a:rPr lang="en-US" dirty="0"/>
              <a:t>SDRAM is designed to synchronize itself with the timing of the CPU.</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6236" y="3962400"/>
            <a:ext cx="4762500"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0048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DDR SDRAM</a:t>
            </a:r>
            <a:br>
              <a:rPr lang="en-US" dirty="0" smtClean="0"/>
            </a:br>
            <a:endParaRPr lang="en-US" dirty="0"/>
          </a:p>
        </p:txBody>
      </p:sp>
      <p:sp>
        <p:nvSpPr>
          <p:cNvPr id="3" name="Content Placeholder 2"/>
          <p:cNvSpPr>
            <a:spLocks noGrp="1"/>
          </p:cNvSpPr>
          <p:nvPr>
            <p:ph idx="1"/>
          </p:nvPr>
        </p:nvSpPr>
        <p:spPr/>
        <p:txBody>
          <a:bodyPr/>
          <a:lstStyle/>
          <a:p>
            <a:r>
              <a:rPr lang="en-US" dirty="0"/>
              <a:t>The next generation of SDRAM is DDR, which achieves greater bandwidth than the preceding single data rate SDRAM by transferring data on the rising and falling edges of the clock </a:t>
            </a:r>
            <a:r>
              <a:rPr lang="en-US" dirty="0" smtClean="0"/>
              <a:t>signal.</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263341"/>
            <a:ext cx="7467600"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406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DDR2 SDRAM</a:t>
            </a:r>
            <a:br>
              <a:rPr lang="en-US" dirty="0" smtClean="0"/>
            </a:br>
            <a:endParaRPr lang="en-US" dirty="0"/>
          </a:p>
        </p:txBody>
      </p:sp>
      <p:sp>
        <p:nvSpPr>
          <p:cNvPr id="3" name="Content Placeholder 2"/>
          <p:cNvSpPr>
            <a:spLocks noGrp="1"/>
          </p:cNvSpPr>
          <p:nvPr>
            <p:ph idx="1"/>
          </p:nvPr>
        </p:nvSpPr>
        <p:spPr/>
        <p:txBody>
          <a:bodyPr/>
          <a:lstStyle/>
          <a:p>
            <a:r>
              <a:rPr lang="en-US" dirty="0"/>
              <a:t>Its primary benefit is the ability to operate the external data bus twice as fast as DDR SDRAM. This is achieved by improved bus signal.</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3886200"/>
            <a:ext cx="6667500"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2705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DDR3 SDRAM</a:t>
            </a:r>
            <a:br>
              <a:rPr lang="en-US" dirty="0" smtClean="0"/>
            </a:br>
            <a:endParaRPr lang="en-US" dirty="0"/>
          </a:p>
        </p:txBody>
      </p:sp>
      <p:sp>
        <p:nvSpPr>
          <p:cNvPr id="3" name="Content Placeholder 2"/>
          <p:cNvSpPr>
            <a:spLocks noGrp="1"/>
          </p:cNvSpPr>
          <p:nvPr>
            <p:ph idx="1"/>
          </p:nvPr>
        </p:nvSpPr>
        <p:spPr/>
        <p:txBody>
          <a:bodyPr/>
          <a:lstStyle/>
          <a:p>
            <a:r>
              <a:rPr lang="en-US" dirty="0"/>
              <a:t>DDR3 memory reduces 40% power consumption compared to current DDR2 modules, allowing for lower operating currents and </a:t>
            </a:r>
            <a:r>
              <a:rPr lang="en-US" dirty="0" smtClean="0"/>
              <a:t>voltages.</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9" y="3657600"/>
            <a:ext cx="7543800" cy="253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7570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DDR4 SDRAM</a:t>
            </a:r>
            <a:br>
              <a:rPr lang="en-US" dirty="0" smtClean="0"/>
            </a:br>
            <a:endParaRPr lang="en-US" dirty="0"/>
          </a:p>
        </p:txBody>
      </p:sp>
      <p:sp>
        <p:nvSpPr>
          <p:cNvPr id="3" name="Content Placeholder 2"/>
          <p:cNvSpPr>
            <a:spLocks noGrp="1"/>
          </p:cNvSpPr>
          <p:nvPr>
            <p:ph idx="1"/>
          </p:nvPr>
        </p:nvSpPr>
        <p:spPr/>
        <p:txBody>
          <a:bodyPr/>
          <a:lstStyle/>
          <a:p>
            <a:r>
              <a:rPr lang="en-US" dirty="0"/>
              <a:t>DDR4 SDRAM provides the lower operating voltage (1.2V) and higher transfer rate.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3657600"/>
            <a:ext cx="58674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16318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SDRAM, DDR, DDR2, DDR3, DDR4</a:t>
            </a:r>
            <a:endParaRPr 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5812" y="2758281"/>
            <a:ext cx="757237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21778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DDR, DDR2, DDR3, DDR4</a:t>
            </a:r>
            <a:endParaRPr lang="en-US" b="1" dirty="0"/>
          </a:p>
        </p:txBody>
      </p:sp>
      <p:pic>
        <p:nvPicPr>
          <p:cNvPr id="143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2895600"/>
            <a:ext cx="6705600" cy="3185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1609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RAM SLOTS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SIMM slot :</a:t>
            </a:r>
          </a:p>
          <a:p>
            <a:pPr lvl="1"/>
            <a:r>
              <a:rPr lang="en-US" dirty="0" smtClean="0"/>
              <a:t>SIMM RAM had to be installed at an angle           	and pushed upright into place.</a:t>
            </a:r>
          </a:p>
          <a:p>
            <a:r>
              <a:rPr lang="en-US" b="1" dirty="0" smtClean="0"/>
              <a:t>DIMM slot :</a:t>
            </a:r>
          </a:p>
          <a:p>
            <a:pPr lvl="1"/>
            <a:r>
              <a:rPr lang="en-US" dirty="0" smtClean="0"/>
              <a:t>DIMM slots allow for straight-forward   	installation of memory modules.</a:t>
            </a:r>
          </a:p>
          <a:p>
            <a:r>
              <a:rPr lang="en-US" b="1" dirty="0" smtClean="0"/>
              <a:t>RIMM slot :</a:t>
            </a:r>
          </a:p>
          <a:p>
            <a:pPr lvl="1"/>
            <a:r>
              <a:rPr lang="en-US" dirty="0" smtClean="0"/>
              <a:t>The module slots for RIMMs were physically similar to DIMM slots and the modules were installed in the same way.</a:t>
            </a:r>
          </a:p>
          <a:p>
            <a:pPr lvl="1"/>
            <a:endParaRPr lang="en-US" b="1" dirty="0" smtClean="0"/>
          </a:p>
          <a:p>
            <a:endParaRPr lang="en-US" dirty="0"/>
          </a:p>
        </p:txBody>
      </p:sp>
    </p:spTree>
    <p:extLst>
      <p:ext uri="{BB962C8B-B14F-4D97-AF65-F5344CB8AC3E}">
        <p14:creationId xmlns:p14="http://schemas.microsoft.com/office/powerpoint/2010/main" val="30282611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Keyboard ports and interfaces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Content Placeholder 2"/>
          <p:cNvSpPr>
            <a:spLocks noGrp="1"/>
          </p:cNvSpPr>
          <p:nvPr>
            <p:ph idx="1"/>
          </p:nvPr>
        </p:nvSpPr>
        <p:spPr/>
        <p:txBody>
          <a:bodyPr/>
          <a:lstStyle/>
          <a:p>
            <a:r>
              <a:rPr lang="en-US" sz="1800" dirty="0">
                <a:latin typeface="Arial" panose="020B0604020202020204" pitchFamily="34" charset="0"/>
                <a:cs typeface="Arial" panose="020B0604020202020204" pitchFamily="34" charset="0"/>
              </a:rPr>
              <a:t>Today, most desktop computer keyboards connect to the computer using either </a:t>
            </a:r>
            <a:r>
              <a:rPr lang="en-US" sz="1800" dirty="0">
                <a:latin typeface="Arial" panose="020B0604020202020204" pitchFamily="34" charset="0"/>
                <a:cs typeface="Arial" panose="020B0604020202020204" pitchFamily="34" charset="0"/>
                <a:hlinkClick r:id="rId2"/>
              </a:rPr>
              <a:t>USB</a:t>
            </a:r>
            <a:r>
              <a:rPr lang="en-US" sz="1800" dirty="0">
                <a:latin typeface="Arial" panose="020B0604020202020204" pitchFamily="34" charset="0"/>
                <a:cs typeface="Arial" panose="020B0604020202020204" pitchFamily="34" charset="0"/>
              </a:rPr>
              <a:t> or </a:t>
            </a:r>
            <a:r>
              <a:rPr lang="en-US" sz="1800" dirty="0">
                <a:latin typeface="Arial" panose="020B0604020202020204" pitchFamily="34" charset="0"/>
                <a:cs typeface="Arial" panose="020B0604020202020204" pitchFamily="34" charset="0"/>
                <a:hlinkClick r:id="rId3"/>
              </a:rPr>
              <a:t>Bluetooth</a:t>
            </a:r>
            <a:r>
              <a:rPr lang="en-US" sz="1800" dirty="0">
                <a:latin typeface="Arial" panose="020B0604020202020204" pitchFamily="34" charset="0"/>
                <a:cs typeface="Arial" panose="020B0604020202020204" pitchFamily="34" charset="0"/>
              </a:rPr>
              <a:t> for wireless communication. Before USB, a computer may have used </a:t>
            </a:r>
            <a:r>
              <a:rPr lang="en-US" sz="1800" dirty="0">
                <a:latin typeface="Arial" panose="020B0604020202020204" pitchFamily="34" charset="0"/>
                <a:cs typeface="Arial" panose="020B0604020202020204" pitchFamily="34" charset="0"/>
                <a:hlinkClick r:id="rId4"/>
              </a:rPr>
              <a:t>PS/2</a:t>
            </a:r>
            <a:r>
              <a:rPr lang="en-US"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hlinkClick r:id="rId5"/>
              </a:rPr>
              <a:t>Serial</a:t>
            </a:r>
            <a:r>
              <a:rPr lang="en-US" sz="1800" dirty="0">
                <a:latin typeface="Arial" panose="020B0604020202020204" pitchFamily="34" charset="0"/>
                <a:cs typeface="Arial" panose="020B0604020202020204" pitchFamily="34" charset="0"/>
              </a:rPr>
              <a:t>, or </a:t>
            </a:r>
            <a:r>
              <a:rPr lang="en-US" sz="1800" dirty="0">
                <a:latin typeface="Arial" panose="020B0604020202020204" pitchFamily="34" charset="0"/>
                <a:cs typeface="Arial" panose="020B0604020202020204" pitchFamily="34" charset="0"/>
                <a:hlinkClick r:id="rId6"/>
              </a:rPr>
              <a:t>AT</a:t>
            </a:r>
            <a:r>
              <a:rPr lang="en-US" sz="1800" dirty="0">
                <a:latin typeface="Arial" panose="020B0604020202020204" pitchFamily="34" charset="0"/>
                <a:cs typeface="Arial" panose="020B0604020202020204" pitchFamily="34" charset="0"/>
              </a:rPr>
              <a:t> (Din5) as a keyboard interface.</a:t>
            </a:r>
          </a:p>
          <a:p>
            <a:pPr marL="0" indent="0">
              <a:buNone/>
            </a:pPr>
            <a:endParaRPr lang="en-US" dirty="0"/>
          </a:p>
        </p:txBody>
      </p:sp>
      <p:pic>
        <p:nvPicPr>
          <p:cNvPr id="4" name="Picture 3" descr="USB cable and port"/>
          <p:cNvPicPr/>
          <p:nvPr/>
        </p:nvPicPr>
        <p:blipFill>
          <a:blip r:embed="rId7">
            <a:extLst>
              <a:ext uri="{28A0092B-C50C-407E-A947-70E740481C1C}">
                <a14:useLocalDpi xmlns:a14="http://schemas.microsoft.com/office/drawing/2010/main" val="0"/>
              </a:ext>
            </a:extLst>
          </a:blip>
          <a:srcRect/>
          <a:stretch>
            <a:fillRect/>
          </a:stretch>
        </p:blipFill>
        <p:spPr bwMode="auto">
          <a:xfrm>
            <a:off x="5983507" y="3148997"/>
            <a:ext cx="2143125" cy="2471738"/>
          </a:xfrm>
          <a:prstGeom prst="rect">
            <a:avLst/>
          </a:prstGeom>
          <a:noFill/>
          <a:ln>
            <a:noFill/>
          </a:ln>
        </p:spPr>
      </p:pic>
      <p:pic>
        <p:nvPicPr>
          <p:cNvPr id="3074" name="Picture 2" descr="Image result for images of ps/2 po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1900" y="3581194"/>
            <a:ext cx="1600200" cy="160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94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ROM(READ ONLY MEMORY)</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2667000"/>
            <a:ext cx="3305747" cy="247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21707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ROM</a:t>
            </a:r>
            <a:endParaRPr lang="en-US" dirty="0"/>
          </a:p>
        </p:txBody>
      </p:sp>
      <p:sp>
        <p:nvSpPr>
          <p:cNvPr id="3" name="Content Placeholder 2"/>
          <p:cNvSpPr>
            <a:spLocks noGrp="1"/>
          </p:cNvSpPr>
          <p:nvPr>
            <p:ph idx="1"/>
          </p:nvPr>
        </p:nvSpPr>
        <p:spPr/>
        <p:txBody>
          <a:bodyPr/>
          <a:lstStyle/>
          <a:p>
            <a:r>
              <a:rPr lang="en-US" dirty="0" smtClean="0"/>
              <a:t>Masked ROM</a:t>
            </a:r>
          </a:p>
          <a:p>
            <a:r>
              <a:rPr lang="en-US" dirty="0" smtClean="0"/>
              <a:t>PROM</a:t>
            </a:r>
          </a:p>
          <a:p>
            <a:r>
              <a:rPr lang="en-US" dirty="0" smtClean="0"/>
              <a:t>EPROM</a:t>
            </a:r>
          </a:p>
          <a:p>
            <a:r>
              <a:rPr lang="en-US" dirty="0" smtClean="0"/>
              <a:t>EEPROM</a:t>
            </a:r>
          </a:p>
          <a:p>
            <a:r>
              <a:rPr lang="en-US" dirty="0" smtClean="0"/>
              <a:t>Flash ROM</a:t>
            </a:r>
          </a:p>
          <a:p>
            <a:endParaRPr lang="en-US" dirty="0"/>
          </a:p>
        </p:txBody>
      </p:sp>
    </p:spTree>
    <p:extLst>
      <p:ext uri="{BB962C8B-B14F-4D97-AF65-F5344CB8AC3E}">
        <p14:creationId xmlns:p14="http://schemas.microsoft.com/office/powerpoint/2010/main" val="14763774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Masked ROM</a:t>
            </a:r>
            <a:endParaRPr lang="en-US" dirty="0"/>
          </a:p>
        </p:txBody>
      </p:sp>
      <p:sp>
        <p:nvSpPr>
          <p:cNvPr id="3" name="Content Placeholder 2"/>
          <p:cNvSpPr>
            <a:spLocks noGrp="1"/>
          </p:cNvSpPr>
          <p:nvPr>
            <p:ph idx="1"/>
          </p:nvPr>
        </p:nvSpPr>
        <p:spPr/>
        <p:txBody>
          <a:bodyPr/>
          <a:lstStyle/>
          <a:p>
            <a:r>
              <a:rPr lang="en-US" dirty="0"/>
              <a:t>It is also known as MROM. It is a static ROM which comes programmed into an integrated circuit by its manufacturer. </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038600"/>
            <a:ext cx="19050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018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PROM</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It stands for Programmable Read Only Memory</a:t>
            </a:r>
            <a:r>
              <a:rPr lang="en-US" dirty="0" smtClean="0"/>
              <a:t>.</a:t>
            </a:r>
          </a:p>
          <a:p>
            <a:r>
              <a:rPr lang="en-US" dirty="0"/>
              <a:t>The data stored in it cannot be modified and therefore it is also known as one time programmable device.</a:t>
            </a:r>
            <a:endParaRPr lang="en-US" dirty="0" smtClean="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4648200"/>
            <a:ext cx="1905000" cy="119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81479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EPROM</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 It stands for Erasable Programmable ROM. It is different from PROM as unlike PROM the program can be written on it more than once.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825" y="3886200"/>
            <a:ext cx="2038350"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17773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EEPROM</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It stands for Electrically Erasable Read Only Memory. </a:t>
            </a:r>
            <a:endParaRPr lang="en-US" dirty="0" smtClean="0"/>
          </a:p>
          <a:p>
            <a:r>
              <a:rPr lang="en-US" dirty="0" smtClean="0"/>
              <a:t>These </a:t>
            </a:r>
            <a:r>
              <a:rPr lang="en-US" dirty="0"/>
              <a:t>are also erasable like EPROM, but the same work of erasing is performed with electric current.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3514" y="4287384"/>
            <a:ext cx="228600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70165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Flash ROM</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a:t>It is an updated version of EEPROM. </a:t>
            </a:r>
            <a:endParaRPr lang="en-US" dirty="0" smtClean="0"/>
          </a:p>
          <a:p>
            <a:r>
              <a:rPr lang="en-US" dirty="0"/>
              <a:t>Flash memory provides this advantage over the EEPROM by enabling this feature of altering many locations simultaneously.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249851"/>
            <a:ext cx="1768475" cy="15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66675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b="1" dirty="0"/>
              <a:t>CACHE MEMORY</a:t>
            </a:r>
            <a:endParaRPr lang="en-US" sz="2700" b="1" dirty="0"/>
          </a:p>
        </p:txBody>
      </p:sp>
      <p:sp>
        <p:nvSpPr>
          <p:cNvPr id="3" name="Content Placeholder 2"/>
          <p:cNvSpPr>
            <a:spLocks noGrp="1"/>
          </p:cNvSpPr>
          <p:nvPr>
            <p:ph idx="1"/>
          </p:nvPr>
        </p:nvSpPr>
        <p:spPr/>
        <p:txBody>
          <a:bodyPr/>
          <a:lstStyle/>
          <a:p>
            <a:r>
              <a:rPr lang="en-US" dirty="0" smtClean="0"/>
              <a:t>Cache memory or memory cache is </a:t>
            </a:r>
            <a:r>
              <a:rPr lang="en-US" dirty="0" err="1" smtClean="0"/>
              <a:t>afast</a:t>
            </a:r>
            <a:r>
              <a:rPr lang="en-US" dirty="0" smtClean="0"/>
              <a:t> and relatively small memory, that stores the most recently used main memory data.</a:t>
            </a:r>
          </a:p>
          <a:p>
            <a:pPr marL="0" indent="0">
              <a:buNone/>
            </a:pPr>
            <a:endParaRPr lang="en-US" dirty="0" smtClean="0"/>
          </a:p>
          <a:p>
            <a:r>
              <a:rPr lang="en-US" dirty="0" smtClean="0"/>
              <a:t>It is of 3 types:</a:t>
            </a:r>
          </a:p>
          <a:p>
            <a:pPr lvl="1">
              <a:buFont typeface="Wingdings" panose="05000000000000000000" pitchFamily="2" charset="2"/>
              <a:buChar char="q"/>
            </a:pPr>
            <a:r>
              <a:rPr lang="en-US" dirty="0" smtClean="0"/>
              <a:t>L1 cache </a:t>
            </a:r>
          </a:p>
          <a:p>
            <a:pPr lvl="1">
              <a:buFont typeface="Wingdings" panose="05000000000000000000" pitchFamily="2" charset="2"/>
              <a:buChar char="q"/>
            </a:pPr>
            <a:r>
              <a:rPr lang="en-US" dirty="0" smtClean="0"/>
              <a:t>L2 cache </a:t>
            </a:r>
          </a:p>
          <a:p>
            <a:pPr marL="342900" lvl="1" indent="0">
              <a:buNone/>
            </a:pPr>
            <a:endParaRPr lang="en-US" dirty="0"/>
          </a:p>
        </p:txBody>
      </p:sp>
    </p:spTree>
    <p:extLst>
      <p:ext uri="{BB962C8B-B14F-4D97-AF65-F5344CB8AC3E}">
        <p14:creationId xmlns:p14="http://schemas.microsoft.com/office/powerpoint/2010/main" val="1194953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Cache Memory</a:t>
            </a:r>
            <a:endParaRPr lang="en-US" sz="3600" b="1" dirty="0"/>
          </a:p>
        </p:txBody>
      </p:sp>
      <p:pic>
        <p:nvPicPr>
          <p:cNvPr id="3074" name="Picture 2" descr="Image result for cache memor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2739" y="2511435"/>
            <a:ext cx="4970033" cy="291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053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FIRMWARE</a:t>
            </a:r>
            <a:endParaRPr lang="en-US" b="1" dirty="0"/>
          </a:p>
        </p:txBody>
      </p:sp>
      <p:sp>
        <p:nvSpPr>
          <p:cNvPr id="3" name="Content Placeholder 2"/>
          <p:cNvSpPr>
            <a:spLocks noGrp="1"/>
          </p:cNvSpPr>
          <p:nvPr>
            <p:ph idx="1"/>
          </p:nvPr>
        </p:nvSpPr>
        <p:spPr/>
        <p:txBody>
          <a:bodyPr>
            <a:normAutofit/>
          </a:bodyPr>
          <a:lstStyle/>
          <a:p>
            <a:pPr marL="0" indent="0">
              <a:buNone/>
            </a:pPr>
            <a:endParaRPr lang="en-US" sz="1800" b="1" dirty="0"/>
          </a:p>
          <a:p>
            <a:pPr marL="0" indent="0">
              <a:buNone/>
            </a:pPr>
            <a:r>
              <a:rPr lang="en-US" sz="1800" b="1" dirty="0"/>
              <a:t>Firmware</a:t>
            </a:r>
            <a:r>
              <a:rPr lang="en-US" sz="1800" dirty="0"/>
              <a:t> is a software program permanently etched into a hardware device such as a keyboards, hard drive, BIOS, or video cards. It is programmed to give permanent instructions to communicate with other devices and perform functions like basic input/output tasks</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78071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Mechanical keyboard </a:t>
            </a:r>
            <a:endParaRPr lang="en-US" b="1" dirty="0">
              <a:solidFill>
                <a:schemeClr val="accent1"/>
              </a:solidFill>
            </a:endParaRPr>
          </a:p>
        </p:txBody>
      </p:sp>
      <p:sp>
        <p:nvSpPr>
          <p:cNvPr id="3" name="Content Placeholder 2"/>
          <p:cNvSpPr>
            <a:spLocks noGrp="1"/>
          </p:cNvSpPr>
          <p:nvPr>
            <p:ph idx="1"/>
          </p:nvPr>
        </p:nvSpPr>
        <p:spPr/>
        <p:txBody>
          <a:bodyPr>
            <a:normAutofit/>
          </a:bodyPr>
          <a:lstStyle/>
          <a:p>
            <a:r>
              <a:rPr lang="en-US" sz="1800" dirty="0">
                <a:latin typeface="Arial" panose="020B0604020202020204" pitchFamily="34" charset="0"/>
                <a:cs typeface="Arial" panose="020B0604020202020204" pitchFamily="34" charset="0"/>
              </a:rPr>
              <a:t>Each key on a mechanical-switch keyboard contains a complete switch underneath. </a:t>
            </a:r>
          </a:p>
          <a:p>
            <a:r>
              <a:rPr lang="en-US" sz="1800" dirty="0">
                <a:latin typeface="Arial" panose="020B0604020202020204" pitchFamily="34" charset="0"/>
                <a:cs typeface="Arial" panose="020B0604020202020204" pitchFamily="34" charset="0"/>
              </a:rPr>
              <a:t>Mechanical keyboards allow for the removal and replacement of keycaps.</a:t>
            </a:r>
          </a:p>
          <a:p>
            <a:r>
              <a:rPr lang="en-US" sz="1800" dirty="0">
                <a:latin typeface="Arial" panose="020B0604020202020204" pitchFamily="34" charset="0"/>
                <a:cs typeface="Arial" panose="020B0604020202020204" pitchFamily="34" charset="0"/>
              </a:rPr>
              <a:t>Mechanical keyboards also have a longer lifespan than membrane or dome-switch keyboards, with an expected lifespan of 50 million clicks per switch.</a:t>
            </a:r>
          </a:p>
        </p:txBody>
      </p:sp>
    </p:spTree>
    <p:extLst>
      <p:ext uri="{BB962C8B-B14F-4D97-AF65-F5344CB8AC3E}">
        <p14:creationId xmlns:p14="http://schemas.microsoft.com/office/powerpoint/2010/main" val="40438984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MOTHERBOARD</a:t>
            </a:r>
            <a:endParaRPr lang="en-US" dirty="0"/>
          </a:p>
        </p:txBody>
      </p:sp>
    </p:spTree>
    <p:extLst>
      <p:ext uri="{BB962C8B-B14F-4D97-AF65-F5344CB8AC3E}">
        <p14:creationId xmlns:p14="http://schemas.microsoft.com/office/powerpoint/2010/main" val="4549964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7503"/>
            <a:ext cx="8229600" cy="3991356"/>
          </a:xfrm>
        </p:spPr>
      </p:pic>
    </p:spTree>
    <p:extLst>
      <p:ext uri="{BB962C8B-B14F-4D97-AF65-F5344CB8AC3E}">
        <p14:creationId xmlns:p14="http://schemas.microsoft.com/office/powerpoint/2010/main" val="24351356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Input/Output</a:t>
            </a:r>
            <a:r>
              <a:rPr lang="en-US" dirty="0" smtClean="0"/>
              <a:t> Ports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Generally</a:t>
            </a:r>
            <a:r>
              <a:rPr lang="en-US" sz="2600" dirty="0"/>
              <a:t>, input and output ports are placed at the very side (back) of computer chassis. In particular, the I/O ports is built to connect the monitor, speakers, a microphone, an Ethernet networking cable and multiple USB devices.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14800"/>
            <a:ext cx="67056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063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BIOS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BIOS </a:t>
            </a:r>
            <a:r>
              <a:rPr lang="en-US" sz="2600" dirty="0"/>
              <a:t>is the short form of </a:t>
            </a:r>
            <a:r>
              <a:rPr lang="en-US" sz="2600" i="1" dirty="0"/>
              <a:t>“Basic Input Output System.”</a:t>
            </a:r>
            <a:r>
              <a:rPr lang="en-US" sz="2600" dirty="0"/>
              <a:t> BIOS is the components of Motherboard, and it is positioned as the Integrated Chip</a:t>
            </a:r>
            <a:r>
              <a:rPr lang="en-US" sz="2000" dirty="0"/>
              <a:t>. </a:t>
            </a:r>
            <a:endParaRPr lang="en-US" dirty="0"/>
          </a:p>
          <a:p>
            <a:endParaRPr lang="en-US"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2418" y="4495800"/>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5627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92696"/>
            <a:ext cx="8291264" cy="5433467"/>
          </a:xfrm>
        </p:spPr>
        <p:txBody>
          <a:bodyPr>
            <a:normAutofit/>
          </a:bodyPr>
          <a:lstStyle/>
          <a:p>
            <a:pPr marL="0" indent="0">
              <a:buNone/>
            </a:pPr>
            <a:r>
              <a:rPr lang="en-US" sz="2400" b="1" dirty="0" smtClean="0"/>
              <a:t>POST</a:t>
            </a:r>
          </a:p>
          <a:p>
            <a:r>
              <a:rPr lang="en-US" sz="2400" dirty="0" smtClean="0"/>
              <a:t>A</a:t>
            </a:r>
            <a:r>
              <a:rPr lang="en-US" sz="2400" dirty="0"/>
              <a:t> </a:t>
            </a:r>
            <a:r>
              <a:rPr lang="en-US" sz="2400" b="1" dirty="0"/>
              <a:t>power-on self-test</a:t>
            </a:r>
            <a:r>
              <a:rPr lang="en-US" sz="2400" dirty="0"/>
              <a:t> (</a:t>
            </a:r>
            <a:r>
              <a:rPr lang="en-US" sz="2400" b="1" dirty="0"/>
              <a:t>POST</a:t>
            </a:r>
            <a:r>
              <a:rPr lang="en-US" sz="2400" dirty="0"/>
              <a:t>) is a process performed by firmware or </a:t>
            </a:r>
            <a:r>
              <a:rPr lang="en-US" sz="2400" dirty="0" smtClean="0"/>
              <a:t>software routines </a:t>
            </a:r>
            <a:r>
              <a:rPr lang="en-US" sz="2400" dirty="0"/>
              <a:t>immediately after a computer or other digital electronic device is powered on</a:t>
            </a:r>
            <a:r>
              <a:rPr lang="en-US" sz="2400" dirty="0" smtClean="0"/>
              <a:t>.</a:t>
            </a:r>
          </a:p>
          <a:p>
            <a:pPr marL="0" indent="0">
              <a:buNone/>
            </a:pPr>
            <a:endParaRPr lang="en-US" sz="2400" dirty="0" smtClean="0"/>
          </a:p>
          <a:p>
            <a:pPr marL="0" indent="0">
              <a:buNone/>
            </a:pPr>
            <a:r>
              <a:rPr lang="en-US" sz="2800" b="1" dirty="0"/>
              <a:t>Bootstrap </a:t>
            </a:r>
            <a:r>
              <a:rPr lang="en-US" sz="2800" b="1" dirty="0" smtClean="0"/>
              <a:t>loader</a:t>
            </a:r>
          </a:p>
          <a:p>
            <a:r>
              <a:rPr lang="en-US" sz="2400" dirty="0"/>
              <a:t>Alternatively referred to as </a:t>
            </a:r>
            <a:r>
              <a:rPr lang="en-US" sz="2400" b="1" dirty="0"/>
              <a:t>bootstrapping</a:t>
            </a:r>
            <a:r>
              <a:rPr lang="en-US" sz="2400" dirty="0"/>
              <a:t>, </a:t>
            </a:r>
            <a:r>
              <a:rPr lang="en-US" sz="2400" b="1" dirty="0"/>
              <a:t>bootloader</a:t>
            </a:r>
            <a:r>
              <a:rPr lang="en-US" sz="2400" dirty="0"/>
              <a:t>, or </a:t>
            </a:r>
            <a:r>
              <a:rPr lang="en-US" sz="2400" b="1" dirty="0"/>
              <a:t>boot program</a:t>
            </a:r>
            <a:r>
              <a:rPr lang="en-US" sz="2400" dirty="0"/>
              <a:t>, a </a:t>
            </a:r>
            <a:r>
              <a:rPr lang="en-US" sz="2400" b="1" dirty="0"/>
              <a:t>bootstrap loader</a:t>
            </a:r>
            <a:r>
              <a:rPr lang="en-US" sz="2400" dirty="0"/>
              <a:t> is a program that resides in the computer's EPROM, ROM, or other </a:t>
            </a:r>
            <a:r>
              <a:rPr lang="en-US" sz="2400" dirty="0" smtClean="0"/>
              <a:t>non-volatile memory</a:t>
            </a:r>
            <a:r>
              <a:rPr lang="en-US" sz="2400" dirty="0"/>
              <a:t>. It is automatically executed by the processor when turning on the computer. </a:t>
            </a:r>
            <a:endParaRPr lang="en-US" sz="2400" dirty="0"/>
          </a:p>
        </p:txBody>
      </p:sp>
    </p:spTree>
    <p:extLst>
      <p:ext uri="{BB962C8B-B14F-4D97-AF65-F5344CB8AC3E}">
        <p14:creationId xmlns:p14="http://schemas.microsoft.com/office/powerpoint/2010/main" val="1383373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CMOS Battery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sz="2600" i="1" dirty="0" smtClean="0"/>
              <a:t>“</a:t>
            </a:r>
            <a:r>
              <a:rPr lang="en-US" sz="2600" i="1" dirty="0"/>
              <a:t>Complementary Metal Oxide Semi-Conductor”</a:t>
            </a:r>
            <a:r>
              <a:rPr lang="en-US" sz="2600" dirty="0"/>
              <a:t> is abbreviated as CMOS. It is a battery or cell which is featured with 3.0 Volts lithium type cell. The work of CMOS Battery is – it helps to store or keep the information in the BIOS mode.</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657600"/>
            <a:ext cx="226695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71917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dirty="0"/>
              <a:t>CPU </a:t>
            </a:r>
            <a:r>
              <a:rPr lang="en-US" dirty="0" smtClean="0"/>
              <a:t>Socket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CPU </a:t>
            </a:r>
            <a:r>
              <a:rPr lang="en-US" sz="2600" dirty="0"/>
              <a:t>socket helps to install the processor into the </a:t>
            </a:r>
            <a:r>
              <a:rPr lang="en-US" sz="2600" dirty="0" smtClean="0"/>
              <a:t>Motherboard. On </a:t>
            </a:r>
            <a:r>
              <a:rPr lang="en-US" sz="2600" dirty="0"/>
              <a:t>the bottom of the motherboard, the socket carries hundreds of metal connectors for the metal pins or balls.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572000"/>
            <a:ext cx="28575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2313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CPU SOCKETS</a:t>
            </a:r>
            <a:endParaRPr lang="en-US" dirty="0"/>
          </a:p>
        </p:txBody>
      </p:sp>
      <p:sp>
        <p:nvSpPr>
          <p:cNvPr id="3" name="Content Placeholder 2"/>
          <p:cNvSpPr>
            <a:spLocks noGrp="1"/>
          </p:cNvSpPr>
          <p:nvPr>
            <p:ph idx="1"/>
          </p:nvPr>
        </p:nvSpPr>
        <p:spPr/>
        <p:txBody>
          <a:bodyPr/>
          <a:lstStyle/>
          <a:p>
            <a:r>
              <a:rPr lang="en-US" b="1" dirty="0" err="1"/>
              <a:t>i</a:t>
            </a:r>
            <a:r>
              <a:rPr lang="en-US" b="1" dirty="0"/>
              <a:t>) Socket7:</a:t>
            </a:r>
            <a:r>
              <a:rPr lang="en-US" dirty="0"/>
              <a:t> </a:t>
            </a:r>
          </a:p>
          <a:p>
            <a:r>
              <a:rPr lang="en-US" b="1" dirty="0"/>
              <a:t>ii) Socket370:</a:t>
            </a:r>
            <a:r>
              <a:rPr lang="en-US" dirty="0"/>
              <a:t> </a:t>
            </a:r>
          </a:p>
          <a:p>
            <a:r>
              <a:rPr lang="en-US" b="1" dirty="0"/>
              <a:t>iii) Socket 775:</a:t>
            </a:r>
            <a:r>
              <a:rPr lang="en-US" dirty="0"/>
              <a:t> </a:t>
            </a:r>
          </a:p>
          <a:p>
            <a:r>
              <a:rPr lang="en-US" b="1" dirty="0"/>
              <a:t>iv) Socket 1156:</a:t>
            </a:r>
            <a:r>
              <a:rPr lang="en-US" dirty="0"/>
              <a:t> </a:t>
            </a:r>
          </a:p>
          <a:p>
            <a:r>
              <a:rPr lang="en-US" b="1" dirty="0"/>
              <a:t>v) Socket 1366:</a:t>
            </a:r>
            <a:endParaRPr lang="en-US" dirty="0"/>
          </a:p>
        </p:txBody>
      </p:sp>
    </p:spTree>
    <p:extLst>
      <p:ext uri="{BB962C8B-B14F-4D97-AF65-F5344CB8AC3E}">
        <p14:creationId xmlns:p14="http://schemas.microsoft.com/office/powerpoint/2010/main" val="23822421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RAM </a:t>
            </a:r>
            <a:r>
              <a:rPr lang="en-US" dirty="0"/>
              <a:t>(Memory) Slots</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For </a:t>
            </a:r>
            <a:r>
              <a:rPr lang="en-US" sz="2600" dirty="0"/>
              <a:t>installing RAM modules, a motherboard may have more than one slots, and it is positioned near the CPU socket. In general, RAM is most needed parts of the motherboard and it refers to </a:t>
            </a:r>
            <a:r>
              <a:rPr lang="en-US" sz="2600" i="1" dirty="0"/>
              <a:t>Random Access Memory</a:t>
            </a:r>
            <a:r>
              <a:rPr lang="en-US" sz="2000" dirty="0"/>
              <a:t>. </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572000"/>
            <a:ext cx="518160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26220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RAM SLOTS</a:t>
            </a:r>
            <a:endParaRPr lang="en-US" dirty="0"/>
          </a:p>
        </p:txBody>
      </p:sp>
      <p:sp>
        <p:nvSpPr>
          <p:cNvPr id="3" name="Content Placeholder 2"/>
          <p:cNvSpPr>
            <a:spLocks noGrp="1"/>
          </p:cNvSpPr>
          <p:nvPr>
            <p:ph idx="1"/>
          </p:nvPr>
        </p:nvSpPr>
        <p:spPr/>
        <p:txBody>
          <a:bodyPr>
            <a:normAutofit/>
          </a:bodyPr>
          <a:lstStyle/>
          <a:p>
            <a:r>
              <a:rPr lang="en-US" b="1" dirty="0" smtClean="0"/>
              <a:t>SIMM slot</a:t>
            </a:r>
            <a:endParaRPr lang="en-US" dirty="0" smtClean="0"/>
          </a:p>
          <a:p>
            <a:r>
              <a:rPr lang="en-US" b="1" dirty="0" smtClean="0"/>
              <a:t>DIMM slot</a:t>
            </a:r>
            <a:endParaRPr lang="en-US" dirty="0" smtClean="0"/>
          </a:p>
          <a:p>
            <a:r>
              <a:rPr lang="en-US" b="1" dirty="0" smtClean="0"/>
              <a:t>RIMM slot</a:t>
            </a:r>
            <a:endParaRPr lang="en-US" b="1" dirty="0"/>
          </a:p>
        </p:txBody>
      </p:sp>
    </p:spTree>
    <p:extLst>
      <p:ext uri="{BB962C8B-B14F-4D97-AF65-F5344CB8AC3E}">
        <p14:creationId xmlns:p14="http://schemas.microsoft.com/office/powerpoint/2010/main" val="2124668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Membrane keyboard</a:t>
            </a:r>
            <a:br>
              <a:rPr lang="en-US" b="1" dirty="0">
                <a:solidFill>
                  <a:schemeClr val="accent1"/>
                </a:solidFill>
              </a:rPr>
            </a:br>
            <a:endParaRPr lang="en-US" dirty="0">
              <a:solidFill>
                <a:schemeClr val="accent1"/>
              </a:solidFill>
            </a:endParaRPr>
          </a:p>
        </p:txBody>
      </p:sp>
      <p:sp>
        <p:nvSpPr>
          <p:cNvPr id="4" name="AutoShape 2" descr="Image result for membrane keyboard"/>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a:bodyPr>
          <a:lstStyle/>
          <a:p>
            <a:r>
              <a:rPr lang="en-US" sz="1800" dirty="0">
                <a:latin typeface="Arial" panose="020B0604020202020204" pitchFamily="34" charset="0"/>
                <a:cs typeface="Arial" panose="020B0604020202020204" pitchFamily="34" charset="0"/>
              </a:rPr>
              <a:t>A </a:t>
            </a:r>
            <a:r>
              <a:rPr lang="en-US" sz="1800" b="1" dirty="0">
                <a:latin typeface="Arial" panose="020B0604020202020204" pitchFamily="34" charset="0"/>
                <a:cs typeface="Arial" panose="020B0604020202020204" pitchFamily="34" charset="0"/>
              </a:rPr>
              <a:t>membrane keyboard</a:t>
            </a:r>
            <a:r>
              <a:rPr lang="en-US" sz="1800" dirty="0">
                <a:latin typeface="Arial" panose="020B0604020202020204" pitchFamily="34" charset="0"/>
                <a:cs typeface="Arial" panose="020B0604020202020204" pitchFamily="34" charset="0"/>
              </a:rPr>
              <a:t> is a </a:t>
            </a:r>
            <a:r>
              <a:rPr lang="en-US" sz="1800" dirty="0">
                <a:latin typeface="Arial" panose="020B0604020202020204" pitchFamily="34" charset="0"/>
                <a:cs typeface="Arial" panose="020B0604020202020204" pitchFamily="34" charset="0"/>
                <a:hlinkClick r:id="rId2" tooltip="Computer keyboard"/>
              </a:rPr>
              <a:t>computer keyboard</a:t>
            </a:r>
            <a:r>
              <a:rPr lang="en-US" sz="1800" dirty="0">
                <a:latin typeface="Arial" panose="020B0604020202020204" pitchFamily="34" charset="0"/>
                <a:cs typeface="Arial" panose="020B0604020202020204" pitchFamily="34" charset="0"/>
              </a:rPr>
              <a:t> whose "keys" are not separate, </a:t>
            </a:r>
            <a:r>
              <a:rPr lang="en-US" sz="1800" dirty="0">
                <a:latin typeface="Arial" panose="020B0604020202020204" pitchFamily="34" charset="0"/>
                <a:cs typeface="Arial" panose="020B0604020202020204" pitchFamily="34" charset="0"/>
                <a:hlinkClick r:id="rId3" tooltip="Moving parts"/>
              </a:rPr>
              <a:t>moving parts</a:t>
            </a:r>
            <a:r>
              <a:rPr lang="en-US" sz="1800" dirty="0">
                <a:latin typeface="Arial" panose="020B0604020202020204" pitchFamily="34" charset="0"/>
                <a:cs typeface="Arial" panose="020B0604020202020204" pitchFamily="34" charset="0"/>
              </a:rPr>
              <a:t>, as with the majority of other keyboards, but rather are </a:t>
            </a:r>
            <a:r>
              <a:rPr lang="en-US" sz="1800" dirty="0">
                <a:latin typeface="Arial" panose="020B0604020202020204" pitchFamily="34" charset="0"/>
                <a:cs typeface="Arial" panose="020B0604020202020204" pitchFamily="34" charset="0"/>
                <a:hlinkClick r:id="rId4" tooltip="Pressure pad (page does not exist)"/>
              </a:rPr>
              <a:t>pressure pads</a:t>
            </a:r>
            <a:r>
              <a:rPr lang="en-US" sz="1800" dirty="0">
                <a:latin typeface="Arial" panose="020B0604020202020204" pitchFamily="34" charset="0"/>
                <a:cs typeface="Arial" panose="020B0604020202020204" pitchFamily="34" charset="0"/>
              </a:rPr>
              <a:t> that have only outlines and </a:t>
            </a:r>
            <a:r>
              <a:rPr lang="en-US" sz="1800" dirty="0">
                <a:latin typeface="Arial" panose="020B0604020202020204" pitchFamily="34" charset="0"/>
                <a:cs typeface="Arial" panose="020B0604020202020204" pitchFamily="34" charset="0"/>
                <a:hlinkClick r:id="rId5" tooltip="Symbol"/>
              </a:rPr>
              <a:t>symbols</a:t>
            </a:r>
            <a:r>
              <a:rPr lang="en-US" sz="1800" dirty="0">
                <a:latin typeface="Arial" panose="020B0604020202020204" pitchFamily="34" charset="0"/>
                <a:cs typeface="Arial" panose="020B0604020202020204" pitchFamily="34" charset="0"/>
              </a:rPr>
              <a:t> printed on a flat, flexible surface.</a:t>
            </a:r>
          </a:p>
          <a:p>
            <a:r>
              <a:rPr lang="en-US" sz="1800" dirty="0">
                <a:latin typeface="Arial" panose="020B0604020202020204" pitchFamily="34" charset="0"/>
                <a:cs typeface="Arial" panose="020B0604020202020204" pitchFamily="34" charset="0"/>
              </a:rPr>
              <a:t>Membrane keyboards work by electrical contact between the keyboard surface and the underlying circuits when </a:t>
            </a:r>
            <a:r>
              <a:rPr lang="en-US" sz="1800" dirty="0" err="1">
                <a:latin typeface="Arial" panose="020B0604020202020204" pitchFamily="34" charset="0"/>
                <a:cs typeface="Arial" panose="020B0604020202020204" pitchFamily="34" charset="0"/>
              </a:rPr>
              <a:t>keytop</a:t>
            </a:r>
            <a:r>
              <a:rPr lang="en-US" sz="1800" dirty="0">
                <a:latin typeface="Arial" panose="020B0604020202020204" pitchFamily="34" charset="0"/>
                <a:cs typeface="Arial" panose="020B0604020202020204" pitchFamily="34" charset="0"/>
              </a:rPr>
              <a:t> areas are pressed.</a:t>
            </a:r>
          </a:p>
        </p:txBody>
      </p:sp>
    </p:spTree>
    <p:extLst>
      <p:ext uri="{BB962C8B-B14F-4D97-AF65-F5344CB8AC3E}">
        <p14:creationId xmlns:p14="http://schemas.microsoft.com/office/powerpoint/2010/main" val="3046759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Expansion </a:t>
            </a:r>
            <a:r>
              <a:rPr lang="en-US" dirty="0"/>
              <a:t>Card </a:t>
            </a:r>
            <a:r>
              <a:rPr lang="en-US" dirty="0" smtClean="0"/>
              <a:t>Slots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When we </a:t>
            </a:r>
            <a:r>
              <a:rPr lang="en-US" sz="2600" dirty="0"/>
              <a:t>need to add new components to the motherboard or </a:t>
            </a:r>
            <a:r>
              <a:rPr lang="en-US" sz="2600" dirty="0" smtClean="0"/>
              <a:t>we </a:t>
            </a:r>
            <a:r>
              <a:rPr lang="en-US" sz="2600" dirty="0"/>
              <a:t>want to update any parts of the motherboard, a motherboard’s expansion card slots allow </a:t>
            </a:r>
            <a:r>
              <a:rPr lang="en-US" sz="2600" dirty="0" smtClean="0"/>
              <a:t>us </a:t>
            </a:r>
            <a:r>
              <a:rPr lang="en-US" sz="2600" dirty="0"/>
              <a:t>do that. </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572000"/>
            <a:ext cx="25717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98359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TYPES OF Expansion </a:t>
            </a:r>
            <a:r>
              <a:rPr lang="en-US" dirty="0"/>
              <a:t>Card Slots</a:t>
            </a:r>
          </a:p>
        </p:txBody>
      </p:sp>
      <p:sp>
        <p:nvSpPr>
          <p:cNvPr id="3" name="Content Placeholder 2"/>
          <p:cNvSpPr>
            <a:spLocks noGrp="1"/>
          </p:cNvSpPr>
          <p:nvPr>
            <p:ph idx="1"/>
          </p:nvPr>
        </p:nvSpPr>
        <p:spPr/>
        <p:txBody>
          <a:bodyPr>
            <a:normAutofit/>
          </a:bodyPr>
          <a:lstStyle/>
          <a:p>
            <a:r>
              <a:rPr lang="en-US" b="1" dirty="0" smtClean="0"/>
              <a:t>ISA slots</a:t>
            </a:r>
            <a:endParaRPr lang="en-US" dirty="0" smtClean="0"/>
          </a:p>
          <a:p>
            <a:r>
              <a:rPr lang="en-US" b="1" dirty="0" smtClean="0"/>
              <a:t>PCI Slots</a:t>
            </a:r>
            <a:r>
              <a:rPr lang="en-US" dirty="0"/>
              <a:t> </a:t>
            </a:r>
            <a:endParaRPr lang="en-US" dirty="0" smtClean="0"/>
          </a:p>
          <a:p>
            <a:r>
              <a:rPr lang="en-US" b="1" dirty="0" smtClean="0"/>
              <a:t>PCI Express</a:t>
            </a:r>
            <a:endParaRPr lang="en-US" dirty="0" smtClean="0"/>
          </a:p>
          <a:p>
            <a:r>
              <a:rPr lang="en-US" b="1" smtClean="0"/>
              <a:t>AGP </a:t>
            </a:r>
            <a:r>
              <a:rPr lang="en-US" b="1" dirty="0" smtClean="0"/>
              <a:t>slot</a:t>
            </a:r>
            <a:endParaRPr lang="en-US" dirty="0" smtClean="0"/>
          </a:p>
          <a:p>
            <a:endParaRPr lang="en-US" dirty="0"/>
          </a:p>
        </p:txBody>
      </p:sp>
    </p:spTree>
    <p:extLst>
      <p:ext uri="{BB962C8B-B14F-4D97-AF65-F5344CB8AC3E}">
        <p14:creationId xmlns:p14="http://schemas.microsoft.com/office/powerpoint/2010/main" val="42556760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836712"/>
            <a:ext cx="8507288" cy="5289451"/>
          </a:xfrm>
        </p:spPr>
        <p:txBody>
          <a:bodyPr>
            <a:normAutofit/>
          </a:bodyPr>
          <a:lstStyle/>
          <a:p>
            <a:r>
              <a:rPr lang="en-US" sz="2400" b="1" dirty="0"/>
              <a:t>ISA slots.</a:t>
            </a:r>
            <a:r>
              <a:rPr lang="en-US" sz="2400" dirty="0"/>
              <a:t> These were the oldest expansion slots in the history of motherboards. They were found in AT boards and are identified by black color. Conventional display cards or sound cards were installed in these slots. The full form of ISA is </a:t>
            </a:r>
            <a:r>
              <a:rPr lang="en-US" sz="2400" b="1" dirty="0"/>
              <a:t>Industry Standard Architecture</a:t>
            </a:r>
            <a:r>
              <a:rPr lang="en-US" sz="2400" dirty="0"/>
              <a:t> and is a 16- bit bus.</a:t>
            </a:r>
          </a:p>
          <a:p>
            <a:endParaRPr lang="en-US" dirty="0" smtClean="0"/>
          </a:p>
          <a:p>
            <a:r>
              <a:rPr lang="en-US" sz="2400" b="1" dirty="0"/>
              <a:t>PCI Slots.</a:t>
            </a:r>
            <a:r>
              <a:rPr lang="en-US" sz="2400" dirty="0"/>
              <a:t> The full form of PCI is Peripheral Component Interconnect. The PCI slot is one of the important motherboard components today and is vastly used to install add-on cards on the motherboard</a:t>
            </a:r>
            <a:r>
              <a:rPr lang="en-US" sz="2400" b="1" dirty="0"/>
              <a:t>. </a:t>
            </a:r>
            <a:r>
              <a:rPr lang="en-US" sz="2400" dirty="0"/>
              <a:t>The PCI supports 64-bit high-speed bus.</a:t>
            </a:r>
          </a:p>
          <a:p>
            <a:endParaRPr lang="en-US" dirty="0"/>
          </a:p>
        </p:txBody>
      </p:sp>
    </p:spTree>
    <p:extLst>
      <p:ext uri="{BB962C8B-B14F-4D97-AF65-F5344CB8AC3E}">
        <p14:creationId xmlns:p14="http://schemas.microsoft.com/office/powerpoint/2010/main" val="1513834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484784"/>
            <a:ext cx="8363272" cy="4641379"/>
          </a:xfrm>
        </p:spPr>
        <p:txBody>
          <a:bodyPr/>
          <a:lstStyle/>
          <a:p>
            <a:r>
              <a:rPr lang="en-US" sz="2400" b="1" dirty="0"/>
              <a:t>PCI express</a:t>
            </a:r>
            <a:r>
              <a:rPr lang="en-US" sz="2400" dirty="0"/>
              <a:t>. Also known as </a:t>
            </a:r>
            <a:r>
              <a:rPr lang="en-US" sz="2400" dirty="0" smtClean="0"/>
              <a:t>PCI e</a:t>
            </a:r>
            <a:r>
              <a:rPr lang="en-US" sz="2400" dirty="0"/>
              <a:t>, these are the latest and the fastest component of the motherboard to support add-on cards. It supports full duplex serial bus.</a:t>
            </a:r>
          </a:p>
          <a:p>
            <a:endParaRPr lang="en-US" sz="2400" dirty="0" smtClean="0"/>
          </a:p>
          <a:p>
            <a:r>
              <a:rPr lang="en-US" sz="2400" b="1" dirty="0"/>
              <a:t>AGP slot.</a:t>
            </a:r>
            <a:r>
              <a:rPr lang="en-US" sz="2400" dirty="0"/>
              <a:t> Accelerated graphics port(AGP) is specifically used to install a latest graphics card. AGP runs on a 32-bit bus and both </a:t>
            </a:r>
            <a:r>
              <a:rPr lang="en-US" sz="2400" dirty="0" smtClean="0"/>
              <a:t>PCI e </a:t>
            </a:r>
            <a:r>
              <a:rPr lang="en-US" sz="2400" dirty="0"/>
              <a:t>and AGP can be used to install high-end gaming display cards.</a:t>
            </a:r>
          </a:p>
          <a:p>
            <a:pPr marL="0" indent="0">
              <a:buNone/>
            </a:pPr>
            <a:endParaRPr lang="en-US" dirty="0"/>
          </a:p>
        </p:txBody>
      </p:sp>
    </p:spTree>
    <p:extLst>
      <p:ext uri="{BB962C8B-B14F-4D97-AF65-F5344CB8AC3E}">
        <p14:creationId xmlns:p14="http://schemas.microsoft.com/office/powerpoint/2010/main" val="3503910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Peripheral components ports </a:t>
            </a:r>
            <a:endParaRPr lang="en-US" dirty="0"/>
          </a:p>
        </p:txBody>
      </p:sp>
      <p:sp>
        <p:nvSpPr>
          <p:cNvPr id="3" name="Content Placeholder 2"/>
          <p:cNvSpPr>
            <a:spLocks noGrp="1"/>
          </p:cNvSpPr>
          <p:nvPr>
            <p:ph idx="1"/>
          </p:nvPr>
        </p:nvSpPr>
        <p:spPr/>
        <p:txBody>
          <a:bodyPr/>
          <a:lstStyle/>
          <a:p>
            <a:r>
              <a:rPr lang="en-US" dirty="0" smtClean="0"/>
              <a:t>Serial </a:t>
            </a:r>
          </a:p>
          <a:p>
            <a:r>
              <a:rPr lang="en-US" dirty="0" smtClean="0"/>
              <a:t>Parallel</a:t>
            </a:r>
          </a:p>
          <a:p>
            <a:r>
              <a:rPr lang="en-US" dirty="0" smtClean="0"/>
              <a:t>USB</a:t>
            </a:r>
          </a:p>
          <a:p>
            <a:r>
              <a:rPr lang="en-US" dirty="0" smtClean="0"/>
              <a:t>Video Connectors </a:t>
            </a:r>
            <a:endParaRPr lang="en-US" dirty="0"/>
          </a:p>
        </p:txBody>
      </p:sp>
    </p:spTree>
    <p:extLst>
      <p:ext uri="{BB962C8B-B14F-4D97-AF65-F5344CB8AC3E}">
        <p14:creationId xmlns:p14="http://schemas.microsoft.com/office/powerpoint/2010/main" val="2597714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24128" y="908720"/>
            <a:ext cx="3086974" cy="2836912"/>
          </a:xfrm>
          <a:prstGeom prst="rect">
            <a:avLst/>
          </a:prstGeom>
        </p:spPr>
      </p:pic>
      <p:sp>
        <p:nvSpPr>
          <p:cNvPr id="5" name="Rectangle 4"/>
          <p:cNvSpPr/>
          <p:nvPr/>
        </p:nvSpPr>
        <p:spPr>
          <a:xfrm>
            <a:off x="179512" y="908720"/>
            <a:ext cx="4680520" cy="5909310"/>
          </a:xfrm>
          <a:prstGeom prst="rect">
            <a:avLst/>
          </a:prstGeom>
        </p:spPr>
        <p:txBody>
          <a:bodyPr wrap="square">
            <a:spAutoFit/>
          </a:bodyPr>
          <a:lstStyle/>
          <a:p>
            <a:r>
              <a:rPr lang="en-US" sz="2400" b="1" dirty="0" smtClean="0">
                <a:solidFill>
                  <a:srgbClr val="333333"/>
                </a:solidFill>
                <a:latin typeface="Open-sans"/>
              </a:rPr>
              <a:t>Serial Port</a:t>
            </a:r>
          </a:p>
          <a:p>
            <a:pPr marL="342900" indent="-342900">
              <a:buFont typeface="Arial" panose="020B0604020202020204" pitchFamily="34" charset="0"/>
              <a:buChar char="•"/>
            </a:pPr>
            <a:endParaRPr lang="en-US" sz="2400" dirty="0">
              <a:solidFill>
                <a:srgbClr val="333333"/>
              </a:solidFill>
              <a:latin typeface="Open-sans"/>
            </a:endParaRPr>
          </a:p>
          <a:p>
            <a:pPr marL="342900" indent="-342900">
              <a:buFont typeface="Arial" panose="020B0604020202020204" pitchFamily="34" charset="0"/>
              <a:buChar char="•"/>
            </a:pPr>
            <a:r>
              <a:rPr lang="en-US" sz="2400" dirty="0" smtClean="0">
                <a:solidFill>
                  <a:srgbClr val="333333"/>
                </a:solidFill>
                <a:latin typeface="Open-sans"/>
              </a:rPr>
              <a:t>A </a:t>
            </a:r>
            <a:r>
              <a:rPr lang="en-US" sz="2400" dirty="0">
                <a:solidFill>
                  <a:srgbClr val="333333"/>
                </a:solidFill>
                <a:latin typeface="Open-sans"/>
              </a:rPr>
              <a:t>serial port is an interface that allows a PC to transmit or receive data one bit at a time</a:t>
            </a:r>
            <a:r>
              <a:rPr lang="en-US" sz="2400" dirty="0" smtClean="0">
                <a:solidFill>
                  <a:srgbClr val="333333"/>
                </a:solidFill>
                <a:latin typeface="Open-sans"/>
              </a:rPr>
              <a:t>.</a:t>
            </a:r>
          </a:p>
          <a:p>
            <a:pPr marL="342900" indent="-342900">
              <a:buFont typeface="Arial" panose="020B0604020202020204" pitchFamily="34" charset="0"/>
              <a:buChar char="•"/>
            </a:pPr>
            <a:endParaRPr lang="en-US" sz="2400" dirty="0">
              <a:solidFill>
                <a:srgbClr val="333333"/>
              </a:solidFill>
              <a:latin typeface="Open-sans"/>
            </a:endParaRPr>
          </a:p>
          <a:p>
            <a:pPr marL="342900" indent="-342900">
              <a:buFont typeface="Arial" panose="020B0604020202020204" pitchFamily="34" charset="0"/>
              <a:buChar char="•"/>
            </a:pPr>
            <a:r>
              <a:rPr lang="en-US" sz="2400" dirty="0"/>
              <a:t>It is one of the oldest types of interfaces and at one time was commonly used to connect printers and external modems to a PC. </a:t>
            </a:r>
            <a:endParaRPr lang="en-US" sz="2400" dirty="0" smtClean="0">
              <a:solidFill>
                <a:srgbClr val="333333"/>
              </a:solidFill>
              <a:latin typeface="Open-sans"/>
            </a:endParaRPr>
          </a:p>
          <a:p>
            <a:pPr marL="342900" indent="-342900">
              <a:buFont typeface="Arial" panose="020B0604020202020204" pitchFamily="34" charset="0"/>
              <a:buChar char="•"/>
            </a:pPr>
            <a:endParaRPr lang="en-US" sz="2400" dirty="0">
              <a:solidFill>
                <a:srgbClr val="333333"/>
              </a:solidFill>
              <a:latin typeface="Open-sans"/>
            </a:endParaRPr>
          </a:p>
          <a:p>
            <a:endParaRPr lang="en-US" dirty="0" smtClean="0">
              <a:solidFill>
                <a:srgbClr val="333333"/>
              </a:solidFill>
              <a:latin typeface="Open-sans"/>
            </a:endParaRPr>
          </a:p>
          <a:p>
            <a:endParaRPr lang="en-US" dirty="0">
              <a:solidFill>
                <a:srgbClr val="333333"/>
              </a:solidFill>
              <a:latin typeface="Open-sans"/>
            </a:endParaRPr>
          </a:p>
          <a:p>
            <a:endParaRPr lang="en-US" dirty="0" smtClean="0">
              <a:solidFill>
                <a:srgbClr val="333333"/>
              </a:solidFill>
              <a:latin typeface="Open-sans"/>
            </a:endParaRPr>
          </a:p>
          <a:p>
            <a:endParaRPr lang="en-US" dirty="0">
              <a:solidFill>
                <a:srgbClr val="333333"/>
              </a:solidFill>
              <a:latin typeface="Open-sans"/>
            </a:endParaRPr>
          </a:p>
          <a:p>
            <a:endParaRPr lang="en-US" dirty="0"/>
          </a:p>
        </p:txBody>
      </p:sp>
    </p:spTree>
    <p:extLst>
      <p:ext uri="{BB962C8B-B14F-4D97-AF65-F5344CB8AC3E}">
        <p14:creationId xmlns:p14="http://schemas.microsoft.com/office/powerpoint/2010/main" val="3125691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52120" y="1700808"/>
            <a:ext cx="3095625" cy="1476375"/>
          </a:xfrm>
          <a:prstGeom prst="rect">
            <a:avLst/>
          </a:prstGeom>
        </p:spPr>
      </p:pic>
      <p:sp>
        <p:nvSpPr>
          <p:cNvPr id="5" name="Rectangle 4"/>
          <p:cNvSpPr/>
          <p:nvPr/>
        </p:nvSpPr>
        <p:spPr>
          <a:xfrm>
            <a:off x="611560" y="908720"/>
            <a:ext cx="1980029" cy="461665"/>
          </a:xfrm>
          <a:prstGeom prst="rect">
            <a:avLst/>
          </a:prstGeom>
        </p:spPr>
        <p:txBody>
          <a:bodyPr wrap="none">
            <a:spAutoFit/>
          </a:bodyPr>
          <a:lstStyle/>
          <a:p>
            <a:r>
              <a:rPr lang="en-US" sz="2400" b="1" dirty="0">
                <a:solidFill>
                  <a:srgbClr val="333333"/>
                </a:solidFill>
                <a:latin typeface="Open-sans"/>
              </a:rPr>
              <a:t>Parallel Port</a:t>
            </a:r>
            <a:endParaRPr lang="en-US" sz="2400" b="1" i="0" dirty="0">
              <a:solidFill>
                <a:srgbClr val="333333"/>
              </a:solidFill>
              <a:effectLst/>
              <a:latin typeface="Open-sans"/>
            </a:endParaRPr>
          </a:p>
        </p:txBody>
      </p:sp>
      <p:sp>
        <p:nvSpPr>
          <p:cNvPr id="6" name="Rectangle 5"/>
          <p:cNvSpPr/>
          <p:nvPr/>
        </p:nvSpPr>
        <p:spPr>
          <a:xfrm>
            <a:off x="594478" y="1681755"/>
            <a:ext cx="4572000" cy="3847207"/>
          </a:xfrm>
          <a:prstGeom prst="rect">
            <a:avLst/>
          </a:prstGeom>
        </p:spPr>
        <p:txBody>
          <a:bodyPr>
            <a:spAutoFit/>
          </a:bodyPr>
          <a:lstStyle/>
          <a:p>
            <a:r>
              <a:rPr lang="en-US" sz="1600" dirty="0">
                <a:latin typeface="Arial" panose="020B0604020202020204" pitchFamily="34" charset="0"/>
                <a:cs typeface="Arial" panose="020B0604020202020204" pitchFamily="34" charset="0"/>
              </a:rPr>
              <a:t>A parallel port is an interface allowing a personal computer (PC) to transmit or receive data down multiple bundled cables to a peripheral device such as a printer</a:t>
            </a:r>
            <a:r>
              <a:rPr lang="en-US" sz="1600" dirty="0" smtClean="0">
                <a:latin typeface="Arial" panose="020B0604020202020204" pitchFamily="34" charset="0"/>
                <a:cs typeface="Arial" panose="020B0604020202020204" pitchFamily="34" charset="0"/>
              </a:rPr>
              <a:t>.</a:t>
            </a:r>
          </a:p>
          <a:p>
            <a:endParaRPr lang="en-US" sz="2000" dirty="0">
              <a:solidFill>
                <a:srgbClr val="333333"/>
              </a:solidFill>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 parallel port has multiple connectors and in theory allows data to be sent simultaneously down several cables at once</a:t>
            </a:r>
            <a:r>
              <a:rPr lang="en-US" sz="2000" dirty="0" smtClean="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This technology is still used today for low-data-rate communications such as dot-matrix printing.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0545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36712"/>
            <a:ext cx="8291264" cy="5289451"/>
          </a:xfrm>
        </p:spPr>
        <p:txBody>
          <a:bodyPr/>
          <a:lstStyle/>
          <a:p>
            <a:pPr marL="0" indent="0">
              <a:buNone/>
            </a:pPr>
            <a:r>
              <a:rPr lang="en-US" dirty="0" smtClean="0"/>
              <a:t>USB:</a:t>
            </a:r>
          </a:p>
          <a:p>
            <a:r>
              <a:rPr lang="en-US" sz="2400" dirty="0" smtClean="0"/>
              <a:t>Short </a:t>
            </a:r>
            <a:r>
              <a:rPr lang="en-US" sz="2400" dirty="0"/>
              <a:t>for Universal Serial Bus, an external bus standard that supports data transfer rates of 12 Mbps. A single </a:t>
            </a:r>
            <a:r>
              <a:rPr lang="en-US" sz="2400" b="1" dirty="0"/>
              <a:t>USB port</a:t>
            </a:r>
            <a:r>
              <a:rPr lang="en-US" sz="2400" dirty="0"/>
              <a:t> can be used to connect up to 127 peripheral </a:t>
            </a:r>
            <a:r>
              <a:rPr lang="en-US" sz="2400" b="1" dirty="0"/>
              <a:t>devices</a:t>
            </a:r>
            <a:r>
              <a:rPr lang="en-US" sz="2400" dirty="0"/>
              <a:t>, such as mice, modems, and keyboards. </a:t>
            </a:r>
            <a:r>
              <a:rPr lang="en-US" sz="2400" b="1" dirty="0"/>
              <a:t>USB</a:t>
            </a:r>
            <a:r>
              <a:rPr lang="en-US" sz="2400" dirty="0"/>
              <a:t> also supports </a:t>
            </a:r>
            <a:r>
              <a:rPr lang="en-US" sz="2400" b="1" dirty="0"/>
              <a:t>Plug</a:t>
            </a:r>
            <a:r>
              <a:rPr lang="en-US" sz="2400" dirty="0"/>
              <a:t>-and-Play installation and hot plugging.</a:t>
            </a:r>
            <a:endParaRPr lang="en-US" sz="2400" dirty="0"/>
          </a:p>
        </p:txBody>
      </p:sp>
      <p:pic>
        <p:nvPicPr>
          <p:cNvPr id="4" name="Picture 3"/>
          <p:cNvPicPr>
            <a:picLocks noChangeAspect="1"/>
          </p:cNvPicPr>
          <p:nvPr/>
        </p:nvPicPr>
        <p:blipFill>
          <a:blip r:embed="rId2"/>
          <a:stretch>
            <a:fillRect/>
          </a:stretch>
        </p:blipFill>
        <p:spPr>
          <a:xfrm>
            <a:off x="5868144" y="3212976"/>
            <a:ext cx="2016224" cy="2325378"/>
          </a:xfrm>
          <a:prstGeom prst="rect">
            <a:avLst/>
          </a:prstGeom>
        </p:spPr>
      </p:pic>
    </p:spTree>
    <p:extLst>
      <p:ext uri="{BB962C8B-B14F-4D97-AF65-F5344CB8AC3E}">
        <p14:creationId xmlns:p14="http://schemas.microsoft.com/office/powerpoint/2010/main" val="32635414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Bus </a:t>
            </a:r>
            <a:endParaRPr lang="en-US" b="1" dirty="0"/>
          </a:p>
        </p:txBody>
      </p:sp>
      <p:sp>
        <p:nvSpPr>
          <p:cNvPr id="3" name="Content Placeholder 2"/>
          <p:cNvSpPr>
            <a:spLocks noGrp="1"/>
          </p:cNvSpPr>
          <p:nvPr>
            <p:ph idx="1"/>
          </p:nvPr>
        </p:nvSpPr>
        <p:spPr/>
        <p:txBody>
          <a:bodyPr>
            <a:normAutofit/>
          </a:bodyPr>
          <a:lstStyle/>
          <a:p>
            <a:r>
              <a:rPr lang="en-US" sz="2000" dirty="0"/>
              <a:t>Inside computers, there are many internal components. In order for these components to communicate with each other they make use of wires that are known as a </a:t>
            </a:r>
            <a:r>
              <a:rPr lang="en-US" sz="2000" i="1" dirty="0"/>
              <a:t>‘</a:t>
            </a:r>
            <a:r>
              <a:rPr lang="en-US" sz="2000" b="1" i="1" dirty="0"/>
              <a:t>bus</a:t>
            </a:r>
            <a:r>
              <a:rPr lang="en-US" sz="2000" i="1" dirty="0"/>
              <a:t>’</a:t>
            </a:r>
            <a:r>
              <a:rPr lang="en-US" sz="2000" dirty="0"/>
              <a:t> </a:t>
            </a:r>
            <a:endParaRPr lang="en-US" sz="2000" dirty="0" smtClean="0"/>
          </a:p>
          <a:p>
            <a:endParaRPr lang="en-US" sz="2000" dirty="0" smtClean="0"/>
          </a:p>
          <a:p>
            <a:r>
              <a:rPr lang="en-US" sz="2000" dirty="0"/>
              <a:t>A </a:t>
            </a:r>
            <a:r>
              <a:rPr lang="en-US" sz="2000" b="1" dirty="0"/>
              <a:t>bus</a:t>
            </a:r>
            <a:r>
              <a:rPr lang="en-US" sz="2000" dirty="0"/>
              <a:t> is a </a:t>
            </a:r>
            <a:r>
              <a:rPr lang="en-US" sz="2000" b="1" dirty="0"/>
              <a:t>common pathway</a:t>
            </a:r>
            <a:r>
              <a:rPr lang="en-US" sz="2000" dirty="0"/>
              <a:t> through which information flows from one computer component to another</a:t>
            </a:r>
            <a:r>
              <a:rPr lang="en-US" sz="2000" dirty="0" smtClean="0"/>
              <a:t>.</a:t>
            </a:r>
          </a:p>
          <a:p>
            <a:pPr marL="0" indent="0">
              <a:buNone/>
            </a:pPr>
            <a:endParaRPr lang="en-US" sz="2000" dirty="0" smtClean="0"/>
          </a:p>
          <a:p>
            <a:r>
              <a:rPr lang="en-US" sz="2000" dirty="0"/>
              <a:t>This pathway is used for communication purpose and it is established between two or more computer components.</a:t>
            </a:r>
            <a:endParaRPr lang="en-US" sz="2000" dirty="0"/>
          </a:p>
        </p:txBody>
      </p:sp>
    </p:spTree>
    <p:extLst>
      <p:ext uri="{BB962C8B-B14F-4D97-AF65-F5344CB8AC3E}">
        <p14:creationId xmlns:p14="http://schemas.microsoft.com/office/powerpoint/2010/main" val="289770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he Computer Buses"/>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5760640" cy="3024336"/>
          </a:xfrm>
          <a:prstGeom prst="rect">
            <a:avLst/>
          </a:prstGeom>
          <a:noFill/>
          <a:ln>
            <a:noFill/>
          </a:ln>
        </p:spPr>
      </p:pic>
    </p:spTree>
    <p:extLst>
      <p:ext uri="{BB962C8B-B14F-4D97-AF65-F5344CB8AC3E}">
        <p14:creationId xmlns:p14="http://schemas.microsoft.com/office/powerpoint/2010/main" val="270408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What is mouse</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a:t>
            </a:r>
            <a:r>
              <a:rPr lang="en-US" b="1" dirty="0"/>
              <a:t>computer mouse</a:t>
            </a:r>
            <a:r>
              <a:rPr lang="en-US" dirty="0"/>
              <a:t> is a handheld hardware </a:t>
            </a:r>
            <a:r>
              <a:rPr lang="en-US" dirty="0">
                <a:hlinkClick r:id="rId2"/>
              </a:rPr>
              <a:t>input </a:t>
            </a:r>
            <a:r>
              <a:rPr lang="en-US" dirty="0" smtClean="0">
                <a:hlinkClick r:id="rId2"/>
              </a:rPr>
              <a:t>device</a:t>
            </a:r>
            <a:r>
              <a:rPr lang="en-US" dirty="0" smtClean="0"/>
              <a:t> that </a:t>
            </a:r>
            <a:r>
              <a:rPr lang="en-US" dirty="0"/>
              <a:t>controls a </a:t>
            </a:r>
            <a:r>
              <a:rPr lang="en-US" dirty="0">
                <a:hlinkClick r:id="rId3"/>
              </a:rPr>
              <a:t>cursor</a:t>
            </a:r>
            <a:r>
              <a:rPr lang="en-US" dirty="0"/>
              <a:t> in a </a:t>
            </a:r>
            <a:r>
              <a:rPr lang="en-US" dirty="0">
                <a:hlinkClick r:id="rId4"/>
              </a:rPr>
              <a:t>GUI</a:t>
            </a:r>
            <a:r>
              <a:rPr lang="en-US" dirty="0"/>
              <a:t> and can move and select </a:t>
            </a:r>
            <a:r>
              <a:rPr lang="en-US" dirty="0">
                <a:hlinkClick r:id="rId5"/>
              </a:rPr>
              <a:t>text</a:t>
            </a:r>
            <a:r>
              <a:rPr lang="en-US" dirty="0"/>
              <a:t>, </a:t>
            </a:r>
            <a:r>
              <a:rPr lang="en-US" dirty="0">
                <a:hlinkClick r:id="rId6"/>
              </a:rPr>
              <a:t>icons</a:t>
            </a:r>
            <a:r>
              <a:rPr lang="en-US" dirty="0"/>
              <a:t>, </a:t>
            </a:r>
            <a:r>
              <a:rPr lang="en-US" dirty="0">
                <a:hlinkClick r:id="rId7"/>
              </a:rPr>
              <a:t>files</a:t>
            </a:r>
            <a:r>
              <a:rPr lang="en-US" dirty="0"/>
              <a:t>, and </a:t>
            </a:r>
            <a:r>
              <a:rPr lang="en-US" dirty="0">
                <a:hlinkClick r:id="rId8"/>
              </a:rPr>
              <a:t>folders</a:t>
            </a:r>
            <a:r>
              <a:rPr lang="en-US" dirty="0" smtClean="0"/>
              <a:t>.</a:t>
            </a:r>
            <a:endParaRPr lang="en-US" dirty="0"/>
          </a:p>
          <a:p>
            <a:r>
              <a:rPr lang="en-US" dirty="0"/>
              <a:t>X-axis wheel turns when you move mouse left and right.</a:t>
            </a:r>
          </a:p>
          <a:p>
            <a:r>
              <a:rPr lang="en-US" dirty="0"/>
              <a:t>Y-axis wheel turns when you move mouse up and down.</a:t>
            </a:r>
          </a:p>
          <a:p>
            <a:pPr marL="0" indent="0">
              <a:buNone/>
            </a:pPr>
            <a:endParaRPr lang="en-US" dirty="0" smtClean="0"/>
          </a:p>
          <a:p>
            <a:pPr marL="0" indent="0">
              <a:buNone/>
            </a:pPr>
            <a:r>
              <a:rPr lang="en-US" dirty="0" smtClean="0"/>
              <a:t>                          </a:t>
            </a:r>
            <a:endParaRPr lang="en-US" dirty="0"/>
          </a:p>
        </p:txBody>
      </p:sp>
      <p:sp>
        <p:nvSpPr>
          <p:cNvPr id="4" name="AutoShape 2" descr="Image result for images for ps/2 port for mouse"/>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AutoShape 4" descr="Image result for images for ps/2 port for mouse"/>
          <p:cNvSpPr>
            <a:spLocks noChangeAspect="1" noChangeArrowheads="1"/>
          </p:cNvSpPr>
          <p:nvPr/>
        </p:nvSpPr>
        <p:spPr bwMode="auto">
          <a:xfrm>
            <a:off x="5268064" y="3743920"/>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AutoShape 6" descr="Image result for images for ps/2 port for mouse"/>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7" name="AutoShape 8" descr="Image result for images for ps/2 port for mouse"/>
          <p:cNvSpPr>
            <a:spLocks noChangeAspect="1" noChangeArrowheads="1"/>
          </p:cNvSpPr>
          <p:nvPr/>
        </p:nvSpPr>
        <p:spPr bwMode="auto">
          <a:xfrm>
            <a:off x="345281" y="9775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10" descr="Image result for images for ps/2 port for mouse"/>
          <p:cNvSpPr>
            <a:spLocks noChangeAspect="1" noChangeArrowheads="1"/>
          </p:cNvSpPr>
          <p:nvPr/>
        </p:nvSpPr>
        <p:spPr bwMode="auto">
          <a:xfrm>
            <a:off x="459581" y="10918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12" descr="Image result for images for ps/2 port for mouse"/>
          <p:cNvSpPr>
            <a:spLocks noChangeAspect="1" noChangeArrowheads="1"/>
          </p:cNvSpPr>
          <p:nvPr/>
        </p:nvSpPr>
        <p:spPr bwMode="auto">
          <a:xfrm>
            <a:off x="573881" y="12061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82364" y="3884139"/>
            <a:ext cx="2825353" cy="1694215"/>
          </a:xfrm>
          <a:prstGeom prst="rect">
            <a:avLst/>
          </a:prstGeom>
        </p:spPr>
      </p:pic>
    </p:spTree>
    <p:extLst>
      <p:ext uri="{BB962C8B-B14F-4D97-AF65-F5344CB8AC3E}">
        <p14:creationId xmlns:p14="http://schemas.microsoft.com/office/powerpoint/2010/main" val="27452163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Bus </a:t>
            </a:r>
            <a:r>
              <a:rPr lang="en-US" b="1" dirty="0"/>
              <a:t>Architecture</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Control </a:t>
            </a:r>
            <a:r>
              <a:rPr lang="en-US" dirty="0" smtClean="0"/>
              <a:t>Bus:</a:t>
            </a:r>
          </a:p>
          <a:p>
            <a:r>
              <a:rPr lang="en-US" sz="2400" dirty="0"/>
              <a:t>A control bus is a computer bus that is used by the CPU to communicate with devices that are contained within the computer</a:t>
            </a:r>
            <a:r>
              <a:rPr lang="en-US" sz="2400" dirty="0" smtClean="0"/>
              <a:t>.</a:t>
            </a:r>
          </a:p>
          <a:p>
            <a:endParaRPr lang="en-US" sz="2400" b="1" dirty="0"/>
          </a:p>
          <a:p>
            <a:r>
              <a:rPr lang="en-US" sz="2400" dirty="0"/>
              <a:t>The control bus is bidirectional and assists the CPU in synchronizing control signals to internal devices and external components. </a:t>
            </a:r>
            <a:endParaRPr lang="en-US" sz="2400" dirty="0" smtClean="0"/>
          </a:p>
          <a:p>
            <a:pPr marL="0" indent="0">
              <a:buNone/>
            </a:pPr>
            <a:endParaRPr lang="en-US" sz="2400" dirty="0" smtClean="0"/>
          </a:p>
          <a:p>
            <a:r>
              <a:rPr lang="en-US" sz="2400" dirty="0"/>
              <a:t> It is comprised of interrupt lines, byte enable lines, read/write signals and status lines.</a:t>
            </a:r>
            <a:endParaRPr lang="en-US" sz="2400" dirty="0"/>
          </a:p>
        </p:txBody>
      </p:sp>
    </p:spTree>
    <p:extLst>
      <p:ext uri="{BB962C8B-B14F-4D97-AF65-F5344CB8AC3E}">
        <p14:creationId xmlns:p14="http://schemas.microsoft.com/office/powerpoint/2010/main" val="1255455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692696"/>
            <a:ext cx="8301608" cy="5102027"/>
          </a:xfrm>
        </p:spPr>
        <p:txBody>
          <a:bodyPr>
            <a:normAutofit/>
          </a:bodyPr>
          <a:lstStyle/>
          <a:p>
            <a:pPr marL="0" indent="0">
              <a:buNone/>
            </a:pPr>
            <a:r>
              <a:rPr lang="en-US" b="1" dirty="0"/>
              <a:t>Data </a:t>
            </a:r>
            <a:r>
              <a:rPr lang="en-US" b="1" dirty="0" smtClean="0"/>
              <a:t>Bus:</a:t>
            </a:r>
          </a:p>
          <a:p>
            <a:r>
              <a:rPr lang="en-US" sz="2400" dirty="0"/>
              <a:t>A data bus is a system within a computer or device, consisting of a connector or set of wires, that provides transportation for data. </a:t>
            </a:r>
            <a:endParaRPr lang="en-US" sz="2400" dirty="0" smtClean="0"/>
          </a:p>
          <a:p>
            <a:pPr marL="0" indent="0">
              <a:buNone/>
            </a:pPr>
            <a:endParaRPr lang="en-US" sz="2400" dirty="0" smtClean="0"/>
          </a:p>
          <a:p>
            <a:r>
              <a:rPr lang="en-US" sz="2400" dirty="0"/>
              <a:t>A </a:t>
            </a:r>
            <a:r>
              <a:rPr lang="en-US" sz="2400" b="1" dirty="0"/>
              <a:t>data bus</a:t>
            </a:r>
            <a:r>
              <a:rPr lang="en-US" sz="2400" dirty="0"/>
              <a:t> can transfer </a:t>
            </a:r>
            <a:r>
              <a:rPr lang="en-US" sz="2400" b="1" dirty="0"/>
              <a:t>data</a:t>
            </a:r>
            <a:r>
              <a:rPr lang="en-US" sz="2400" dirty="0"/>
              <a:t> to and from the memory of a computer, or into or out of the central processing unit (CPU) that acts as the device's "engine." A </a:t>
            </a:r>
            <a:r>
              <a:rPr lang="en-US" sz="2400" b="1" dirty="0"/>
              <a:t>data bus</a:t>
            </a:r>
            <a:r>
              <a:rPr lang="en-US" sz="2400" dirty="0"/>
              <a:t> can also transfer information between two computers.</a:t>
            </a:r>
            <a:endParaRPr lang="en-US" sz="2400" b="1" dirty="0"/>
          </a:p>
          <a:p>
            <a:endParaRPr lang="en-US" dirty="0"/>
          </a:p>
        </p:txBody>
      </p:sp>
    </p:spTree>
    <p:extLst>
      <p:ext uri="{BB962C8B-B14F-4D97-AF65-F5344CB8AC3E}">
        <p14:creationId xmlns:p14="http://schemas.microsoft.com/office/powerpoint/2010/main" val="4717273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Address Bus:</a:t>
            </a:r>
          </a:p>
          <a:p>
            <a:pPr marL="0" indent="0">
              <a:buNone/>
            </a:pPr>
            <a:endParaRPr lang="en-US" dirty="0" smtClean="0"/>
          </a:p>
          <a:p>
            <a:r>
              <a:rPr lang="en-US" sz="2400" dirty="0"/>
              <a:t>A </a:t>
            </a:r>
            <a:r>
              <a:rPr lang="en-US" sz="2400" b="1" dirty="0"/>
              <a:t>data bus</a:t>
            </a:r>
            <a:r>
              <a:rPr lang="en-US" sz="2400" dirty="0"/>
              <a:t> can transfer </a:t>
            </a:r>
            <a:r>
              <a:rPr lang="en-US" sz="2400" b="1" dirty="0"/>
              <a:t>data</a:t>
            </a:r>
            <a:r>
              <a:rPr lang="en-US" sz="2400" dirty="0"/>
              <a:t> to and from the memory of a computer, or into or out of the central processing unit (CPU) that acts as the device's "engine." A </a:t>
            </a:r>
            <a:r>
              <a:rPr lang="en-US" sz="2400" b="1" dirty="0"/>
              <a:t>data bus</a:t>
            </a:r>
            <a:r>
              <a:rPr lang="en-US" sz="2400" dirty="0"/>
              <a:t> can also transfer information between two computers.</a:t>
            </a:r>
            <a:endParaRPr lang="en-US" sz="2400" dirty="0"/>
          </a:p>
        </p:txBody>
      </p:sp>
    </p:spTree>
    <p:extLst>
      <p:ext uri="{BB962C8B-B14F-4D97-AF65-F5344CB8AC3E}">
        <p14:creationId xmlns:p14="http://schemas.microsoft.com/office/powerpoint/2010/main" val="3689941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Storage </a:t>
            </a:r>
            <a:r>
              <a:rPr lang="en-US" dirty="0"/>
              <a:t>Device </a:t>
            </a:r>
            <a:r>
              <a:rPr lang="en-US" dirty="0" smtClean="0"/>
              <a:t>Connectors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A </a:t>
            </a:r>
            <a:r>
              <a:rPr lang="en-US" sz="2600" dirty="0"/>
              <a:t>computer needs some other types of storage devices to store the data or performing efficiently including hard drives, optical drives, and floppy </a:t>
            </a:r>
            <a:r>
              <a:rPr lang="en-US" sz="2600" dirty="0" smtClean="0"/>
              <a:t>drives.</a:t>
            </a:r>
            <a:endParaRPr lang="en-US" sz="26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305300"/>
            <a:ext cx="45720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9900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Connectors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sz="2600" dirty="0" smtClean="0"/>
              <a:t>A </a:t>
            </a:r>
            <a:r>
              <a:rPr lang="en-US" sz="2600" dirty="0"/>
              <a:t>Motherboard needs the power to keep running and it gets the power from SMPS. There are connectors to keep the process going on.</a:t>
            </a:r>
          </a:p>
          <a:p>
            <a:r>
              <a:rPr lang="en-US" sz="2600" b="1" dirty="0" err="1"/>
              <a:t>i</a:t>
            </a:r>
            <a:r>
              <a:rPr lang="en-US" sz="2600" b="1" dirty="0"/>
              <a:t>) AT connector: </a:t>
            </a:r>
            <a:r>
              <a:rPr lang="en-US" sz="2600" dirty="0"/>
              <a:t>It is one of the connectors which is found on the oldest motherboard and it has 2 number of 6 pin male connectors to make the supplying process.</a:t>
            </a:r>
          </a:p>
          <a:p>
            <a:r>
              <a:rPr lang="en-US" sz="2600" b="1" dirty="0"/>
              <a:t>ii) ATX connector: </a:t>
            </a:r>
            <a:r>
              <a:rPr lang="en-US" sz="2600" dirty="0"/>
              <a:t>These types of the connector is found on the latest forms of the motherboard. It consists 20 or 24 pin female connectors and it is considered as the latest power connectors.</a:t>
            </a:r>
          </a:p>
          <a:p>
            <a:endParaRPr lang="en-US" dirty="0"/>
          </a:p>
        </p:txBody>
      </p:sp>
    </p:spTree>
    <p:extLst>
      <p:ext uri="{BB962C8B-B14F-4D97-AF65-F5344CB8AC3E}">
        <p14:creationId xmlns:p14="http://schemas.microsoft.com/office/powerpoint/2010/main" val="29801675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 connector </a:t>
            </a:r>
            <a:r>
              <a:rPr lang="en-US" dirty="0"/>
              <a:t/>
            </a:r>
            <a:br>
              <a:rPr lang="en-US" dirty="0"/>
            </a:br>
            <a:endParaRPr lang="en-US" dirty="0"/>
          </a:p>
        </p:txBody>
      </p:sp>
      <p:sp>
        <p:nvSpPr>
          <p:cNvPr id="3" name="Content Placeholder 2"/>
          <p:cNvSpPr>
            <a:spLocks noGrp="1"/>
          </p:cNvSpPr>
          <p:nvPr>
            <p:ph idx="1"/>
          </p:nvPr>
        </p:nvSpPr>
        <p:spPr/>
        <p:txBody>
          <a:bodyPr/>
          <a:lstStyle/>
          <a:p>
            <a:r>
              <a:rPr lang="en-US" sz="2600" dirty="0" smtClean="0"/>
              <a:t>IDE </a:t>
            </a:r>
            <a:r>
              <a:rPr lang="en-US" sz="2600" dirty="0"/>
              <a:t>is the short form of “Integrated Drive Electronics” and it is used to connect the disk drives including floppy disk drives and HDD (Hard Disk Drives). Here you will find 40-pin male connector that connects HDD. At the same time, the 34-pin male connector that connects the FDD</a:t>
            </a:r>
            <a:r>
              <a:rPr lang="en-US" sz="2600" dirty="0" smtClean="0"/>
              <a:t>.</a:t>
            </a:r>
          </a:p>
          <a:p>
            <a:endParaRPr lang="en-US" sz="2000" dirty="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114800"/>
            <a:ext cx="264795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2453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SATA connector </a:t>
            </a:r>
            <a:r>
              <a:rPr lang="en-US" dirty="0"/>
              <a:t/>
            </a:r>
            <a:br>
              <a:rPr lang="en-US" dirty="0"/>
            </a:br>
            <a:endParaRPr lang="en-US" dirty="0"/>
          </a:p>
        </p:txBody>
      </p:sp>
      <p:sp>
        <p:nvSpPr>
          <p:cNvPr id="3" name="Content Placeholder 2"/>
          <p:cNvSpPr>
            <a:spLocks noGrp="1"/>
          </p:cNvSpPr>
          <p:nvPr>
            <p:ph idx="1"/>
          </p:nvPr>
        </p:nvSpPr>
        <p:spPr/>
        <p:txBody>
          <a:bodyPr/>
          <a:lstStyle/>
          <a:p>
            <a:r>
              <a:rPr lang="en-US" sz="2600" dirty="0" smtClean="0"/>
              <a:t>SATA </a:t>
            </a:r>
            <a:r>
              <a:rPr lang="en-US" sz="2600" dirty="0"/>
              <a:t>is the abbreviation of “Serial Advanced Technology Attachment.” Important to realize, it is the latest connectors with 7-pin interface. It is used to connect the SATA hard disks or optical drives. It is faster and better than the IDE Connector.</a:t>
            </a:r>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403860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298236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Co-Processor </a:t>
            </a:r>
            <a:r>
              <a:rPr lang="en-US" dirty="0"/>
              <a:t/>
            </a:r>
            <a:br>
              <a:rPr lang="en-US" dirty="0"/>
            </a:br>
            <a:endParaRPr lang="en-US" dirty="0"/>
          </a:p>
        </p:txBody>
      </p:sp>
      <p:sp>
        <p:nvSpPr>
          <p:cNvPr id="3" name="Content Placeholder 2"/>
          <p:cNvSpPr>
            <a:spLocks noGrp="1"/>
          </p:cNvSpPr>
          <p:nvPr>
            <p:ph idx="1"/>
          </p:nvPr>
        </p:nvSpPr>
        <p:spPr/>
        <p:txBody>
          <a:bodyPr/>
          <a:lstStyle/>
          <a:p>
            <a:r>
              <a:rPr lang="en-US" sz="2600" dirty="0" smtClean="0"/>
              <a:t>One </a:t>
            </a:r>
            <a:r>
              <a:rPr lang="en-US" sz="2600" dirty="0"/>
              <a:t>of vital parts or components of the motherboard is Co-Processors. It is used to perform mathematical calculations and computer graphics with the main processors.</a:t>
            </a:r>
          </a:p>
          <a:p>
            <a:endParaRPr lang="en-US" dirty="0"/>
          </a:p>
        </p:txBody>
      </p:sp>
    </p:spTree>
    <p:extLst>
      <p:ext uri="{BB962C8B-B14F-4D97-AF65-F5344CB8AC3E}">
        <p14:creationId xmlns:p14="http://schemas.microsoft.com/office/powerpoint/2010/main" val="20947241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Cabinet connections </a:t>
            </a:r>
            <a:r>
              <a:rPr lang="en-US" dirty="0"/>
              <a:t/>
            </a:r>
            <a:br>
              <a:rPr lang="en-US" dirty="0"/>
            </a:br>
            <a:endParaRPr lang="en-US" b="0" dirty="0"/>
          </a:p>
        </p:txBody>
      </p:sp>
      <p:sp>
        <p:nvSpPr>
          <p:cNvPr id="3" name="Content Placeholder 2"/>
          <p:cNvSpPr>
            <a:spLocks noGrp="1"/>
          </p:cNvSpPr>
          <p:nvPr>
            <p:ph idx="1"/>
          </p:nvPr>
        </p:nvSpPr>
        <p:spPr/>
        <p:txBody>
          <a:bodyPr/>
          <a:lstStyle/>
          <a:p>
            <a:r>
              <a:rPr lang="en-US" sz="2600" dirty="0" smtClean="0"/>
              <a:t>It </a:t>
            </a:r>
            <a:r>
              <a:rPr lang="en-US" sz="2600" dirty="0"/>
              <a:t>is the place where the motherboard is installed. It contains many buttons to connect the cabinet with the motherboard. Mostly used cabinet connectors are Power Switch, Reset Switch, Front USB, Front Audio, Power indicator(LED) and HDD LED.</a:t>
            </a:r>
          </a:p>
          <a:p>
            <a:endParaRPr lang="en-US" dirty="0"/>
          </a:p>
        </p:txBody>
      </p:sp>
    </p:spTree>
    <p:extLst>
      <p:ext uri="{BB962C8B-B14F-4D97-AF65-F5344CB8AC3E}">
        <p14:creationId xmlns:p14="http://schemas.microsoft.com/office/powerpoint/2010/main" val="28843181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4937760"/>
          </a:xfrm>
        </p:spPr>
        <p:txBody>
          <a:bodyPr>
            <a:normAutofit/>
          </a:bodyPr>
          <a:lstStyle/>
          <a:p>
            <a:r>
              <a:rPr lang="en-US" dirty="0"/>
              <a:t>Some other parts/Components of Motherboard and their Functions:</a:t>
            </a:r>
            <a:br>
              <a:rPr lang="en-US" dirty="0"/>
            </a:br>
            <a:endParaRPr lang="en-US" dirty="0"/>
          </a:p>
        </p:txBody>
      </p:sp>
    </p:spTree>
    <p:extLst>
      <p:ext uri="{BB962C8B-B14F-4D97-AF65-F5344CB8AC3E}">
        <p14:creationId xmlns:p14="http://schemas.microsoft.com/office/powerpoint/2010/main" val="1494736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Mouse ports</a:t>
            </a:r>
            <a:endParaRPr lang="en-US" b="1" dirty="0">
              <a:solidFill>
                <a:schemeClr val="accent1"/>
              </a:solidFill>
            </a:endParaRPr>
          </a:p>
        </p:txBody>
      </p:sp>
      <p:sp>
        <p:nvSpPr>
          <p:cNvPr id="3" name="Content Placeholder 2"/>
          <p:cNvSpPr>
            <a:spLocks noGrp="1"/>
          </p:cNvSpPr>
          <p:nvPr>
            <p:ph idx="1"/>
          </p:nvPr>
        </p:nvSpPr>
        <p:spPr/>
        <p:txBody>
          <a:bodyPr>
            <a:normAutofit/>
          </a:bodyPr>
          <a:lstStyle/>
          <a:p>
            <a:r>
              <a:rPr lang="en-US" sz="1800" dirty="0">
                <a:latin typeface="Arial" panose="020B0604020202020204" pitchFamily="34" charset="0"/>
                <a:cs typeface="Arial" panose="020B0604020202020204" pitchFamily="34" charset="0"/>
              </a:rPr>
              <a:t>A dedicated socket in the computer for a </a:t>
            </a:r>
            <a:r>
              <a:rPr lang="en-US" sz="1800" b="1" dirty="0">
                <a:solidFill>
                  <a:schemeClr val="accent1"/>
                </a:solidFill>
                <a:latin typeface="Arial" panose="020B0604020202020204" pitchFamily="34" charset="0"/>
                <a:cs typeface="Arial" panose="020B0604020202020204" pitchFamily="34" charset="0"/>
              </a:rPr>
              <a:t>mouse</a:t>
            </a:r>
            <a:r>
              <a:rPr lang="en-US" sz="1800" dirty="0">
                <a:latin typeface="Arial" panose="020B0604020202020204" pitchFamily="34" charset="0"/>
                <a:cs typeface="Arial" panose="020B0604020202020204" pitchFamily="34" charset="0"/>
              </a:rPr>
              <a:t>. On the first desktop PCs, the </a:t>
            </a:r>
            <a:r>
              <a:rPr lang="en-US" sz="1800" b="1" dirty="0">
                <a:latin typeface="Arial" panose="020B0604020202020204" pitchFamily="34" charset="0"/>
                <a:cs typeface="Arial" panose="020B0604020202020204" pitchFamily="34" charset="0"/>
              </a:rPr>
              <a:t>mouse</a:t>
            </a:r>
            <a:r>
              <a:rPr lang="en-US" sz="1800" dirty="0">
                <a:latin typeface="Arial" panose="020B0604020202020204" pitchFamily="34" charset="0"/>
                <a:cs typeface="Arial" panose="020B0604020202020204" pitchFamily="34" charset="0"/>
              </a:rPr>
              <a:t> connected via the serial </a:t>
            </a:r>
            <a:r>
              <a:rPr lang="en-US" sz="1800" b="1" dirty="0">
                <a:latin typeface="Arial" panose="020B0604020202020204" pitchFamily="34" charset="0"/>
                <a:cs typeface="Arial" panose="020B0604020202020204" pitchFamily="34" charset="0"/>
              </a:rPr>
              <a:t>port</a:t>
            </a:r>
            <a:r>
              <a:rPr lang="en-US" sz="1800" dirty="0">
                <a:latin typeface="Arial" panose="020B0604020202020204" pitchFamily="34" charset="0"/>
                <a:cs typeface="Arial" panose="020B0604020202020204" pitchFamily="34" charset="0"/>
              </a:rPr>
              <a:t>, which was superseded by the </a:t>
            </a:r>
            <a:r>
              <a:rPr lang="en-US" sz="1800" dirty="0">
                <a:solidFill>
                  <a:schemeClr val="accent1"/>
                </a:solidFill>
                <a:latin typeface="Arial" panose="020B0604020202020204" pitchFamily="34" charset="0"/>
                <a:cs typeface="Arial" panose="020B0604020202020204" pitchFamily="34" charset="0"/>
              </a:rPr>
              <a:t>PS/2 </a:t>
            </a:r>
            <a:r>
              <a:rPr lang="en-US" sz="1800" b="1" dirty="0">
                <a:solidFill>
                  <a:schemeClr val="accent1"/>
                </a:solidFill>
                <a:latin typeface="Arial" panose="020B0604020202020204" pitchFamily="34" charset="0"/>
                <a:cs typeface="Arial" panose="020B0604020202020204" pitchFamily="34" charset="0"/>
              </a:rPr>
              <a:t>port</a:t>
            </a:r>
            <a:r>
              <a:rPr lang="en-US" sz="1800" dirty="0">
                <a:latin typeface="Arial" panose="020B0604020202020204" pitchFamily="34" charset="0"/>
                <a:cs typeface="Arial" panose="020B0604020202020204" pitchFamily="34" charset="0"/>
              </a:rPr>
              <a:t>. Today, mice plug into any </a:t>
            </a:r>
            <a:r>
              <a:rPr lang="en-US" sz="1800" dirty="0">
                <a:solidFill>
                  <a:schemeClr val="accent1"/>
                </a:solidFill>
                <a:latin typeface="Arial" panose="020B0604020202020204" pitchFamily="34" charset="0"/>
                <a:cs typeface="Arial" panose="020B0604020202020204" pitchFamily="34" charset="0"/>
              </a:rPr>
              <a:t>USB</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port</a:t>
            </a:r>
            <a:r>
              <a:rPr lang="en-US" sz="1800" dirty="0">
                <a:latin typeface="Arial" panose="020B0604020202020204" pitchFamily="34" charset="0"/>
                <a:cs typeface="Arial" panose="020B0604020202020204" pitchFamily="34" charset="0"/>
              </a:rPr>
              <a:t>, although motherboards with PS/2 sockets are still made.</a:t>
            </a:r>
          </a:p>
        </p:txBody>
      </p:sp>
      <p:sp>
        <p:nvSpPr>
          <p:cNvPr id="4" name="AutoShape 2" descr="Image result for images of mouse port"/>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079" y="3216535"/>
            <a:ext cx="1600200" cy="1607344"/>
          </a:xfrm>
          <a:prstGeom prst="rect">
            <a:avLst/>
          </a:prstGeom>
        </p:spPr>
      </p:pic>
    </p:spTree>
    <p:extLst>
      <p:ext uri="{BB962C8B-B14F-4D97-AF65-F5344CB8AC3E}">
        <p14:creationId xmlns:p14="http://schemas.microsoft.com/office/powerpoint/2010/main" val="20302788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Chipset-North Bridge (CNB</a:t>
            </a:r>
            <a:r>
              <a:rPr lang="en-US" dirty="0" smtClean="0"/>
              <a:t>)</a:t>
            </a:r>
            <a:endParaRPr lang="en-US" dirty="0"/>
          </a:p>
        </p:txBody>
      </p:sp>
      <p:sp>
        <p:nvSpPr>
          <p:cNvPr id="3" name="Content Placeholder 2"/>
          <p:cNvSpPr>
            <a:spLocks noGrp="1"/>
          </p:cNvSpPr>
          <p:nvPr>
            <p:ph idx="1"/>
          </p:nvPr>
        </p:nvSpPr>
        <p:spPr/>
        <p:txBody>
          <a:bodyPr/>
          <a:lstStyle/>
          <a:p>
            <a:r>
              <a:rPr lang="en-US" b="1" dirty="0"/>
              <a:t> </a:t>
            </a:r>
            <a:r>
              <a:rPr lang="en-US" sz="2600" dirty="0"/>
              <a:t>It is an integrated circuit with two chipsets and performs some particular task.</a:t>
            </a:r>
          </a:p>
        </p:txBody>
      </p:sp>
    </p:spTree>
    <p:extLst>
      <p:ext uri="{BB962C8B-B14F-4D97-AF65-F5344CB8AC3E}">
        <p14:creationId xmlns:p14="http://schemas.microsoft.com/office/powerpoint/2010/main" val="25827215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Firewire</a:t>
            </a:r>
            <a:r>
              <a:rPr lang="en-US" dirty="0"/>
              <a:t> header (IEEE 1394</a:t>
            </a:r>
            <a:r>
              <a:rPr lang="en-US" dirty="0" smtClean="0"/>
              <a:t>)</a:t>
            </a:r>
            <a:endParaRPr lang="en-US" dirty="0"/>
          </a:p>
        </p:txBody>
      </p:sp>
      <p:sp>
        <p:nvSpPr>
          <p:cNvPr id="3" name="Content Placeholder 2"/>
          <p:cNvSpPr>
            <a:spLocks noGrp="1"/>
          </p:cNvSpPr>
          <p:nvPr>
            <p:ph idx="1"/>
          </p:nvPr>
        </p:nvSpPr>
        <p:spPr/>
        <p:txBody>
          <a:bodyPr>
            <a:normAutofit/>
          </a:bodyPr>
          <a:lstStyle/>
          <a:p>
            <a:r>
              <a:rPr lang="en-US" sz="2600" b="1" dirty="0"/>
              <a:t> </a:t>
            </a:r>
            <a:r>
              <a:rPr lang="en-US" sz="2600" dirty="0"/>
              <a:t>It is the serial bus which is used to transfer digital and audio data.</a:t>
            </a:r>
          </a:p>
        </p:txBody>
      </p:sp>
    </p:spTree>
    <p:extLst>
      <p:ext uri="{BB962C8B-B14F-4D97-AF65-F5344CB8AC3E}">
        <p14:creationId xmlns:p14="http://schemas.microsoft.com/office/powerpoint/2010/main" val="6431640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PS/2 </a:t>
            </a:r>
            <a:r>
              <a:rPr lang="en-US" dirty="0" smtClean="0"/>
              <a:t>Connectors</a:t>
            </a:r>
            <a:r>
              <a:rPr lang="en-US" dirty="0"/>
              <a:t> </a:t>
            </a:r>
          </a:p>
        </p:txBody>
      </p:sp>
      <p:sp>
        <p:nvSpPr>
          <p:cNvPr id="3" name="Content Placeholder 2"/>
          <p:cNvSpPr>
            <a:spLocks noGrp="1"/>
          </p:cNvSpPr>
          <p:nvPr>
            <p:ph idx="1"/>
          </p:nvPr>
        </p:nvSpPr>
        <p:spPr/>
        <p:txBody>
          <a:bodyPr>
            <a:normAutofit/>
          </a:bodyPr>
          <a:lstStyle/>
          <a:p>
            <a:r>
              <a:rPr lang="en-US" sz="2600" dirty="0" smtClean="0"/>
              <a:t>It </a:t>
            </a:r>
            <a:r>
              <a:rPr lang="en-US" sz="2600" dirty="0"/>
              <a:t>is the very common connects and all the motherboard contains two of it’s for connecting the keyboard and mouse</a:t>
            </a:r>
            <a:r>
              <a:rPr lang="en-US" sz="2600" dirty="0" smtClean="0"/>
              <a:t>.</a:t>
            </a:r>
          </a:p>
          <a:p>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429000"/>
            <a:ext cx="257175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5463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USB (Universal Serial Bus) Port: </a:t>
            </a:r>
          </a:p>
        </p:txBody>
      </p:sp>
      <p:sp>
        <p:nvSpPr>
          <p:cNvPr id="3" name="Content Placeholder 2"/>
          <p:cNvSpPr>
            <a:spLocks noGrp="1"/>
          </p:cNvSpPr>
          <p:nvPr>
            <p:ph idx="1"/>
          </p:nvPr>
        </p:nvSpPr>
        <p:spPr/>
        <p:txBody>
          <a:bodyPr>
            <a:normAutofit/>
          </a:bodyPr>
          <a:lstStyle/>
          <a:p>
            <a:r>
              <a:rPr lang="en-US" sz="2600" dirty="0" smtClean="0"/>
              <a:t>USB port is located on every motherboard for connecting external devices or storages including pen drive or audio jack.</a:t>
            </a:r>
            <a:endParaRPr lang="en-US" sz="2600" dirty="0"/>
          </a:p>
        </p:txBody>
      </p:sp>
    </p:spTree>
    <p:extLst>
      <p:ext uri="{BB962C8B-B14F-4D97-AF65-F5344CB8AC3E}">
        <p14:creationId xmlns:p14="http://schemas.microsoft.com/office/powerpoint/2010/main" val="15804850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or (LPT) </a:t>
            </a:r>
            <a:r>
              <a:rPr lang="en-US" dirty="0" smtClean="0"/>
              <a:t>Port</a:t>
            </a:r>
            <a:r>
              <a:rPr lang="en-US" dirty="0"/>
              <a:t> </a:t>
            </a:r>
          </a:p>
        </p:txBody>
      </p:sp>
      <p:sp>
        <p:nvSpPr>
          <p:cNvPr id="3" name="Content Placeholder 2"/>
          <p:cNvSpPr>
            <a:spLocks noGrp="1"/>
          </p:cNvSpPr>
          <p:nvPr>
            <p:ph idx="1"/>
          </p:nvPr>
        </p:nvSpPr>
        <p:spPr/>
        <p:txBody>
          <a:bodyPr>
            <a:normAutofit/>
          </a:bodyPr>
          <a:lstStyle/>
          <a:p>
            <a:r>
              <a:rPr lang="en-US" sz="2600" dirty="0" smtClean="0"/>
              <a:t>The </a:t>
            </a:r>
            <a:r>
              <a:rPr lang="en-US" sz="2600" dirty="0"/>
              <a:t>port helps to connect the scanners and printers.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895600"/>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6259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a:t>
            </a:r>
            <a:r>
              <a:rPr lang="en-US" dirty="0" smtClean="0"/>
              <a:t>Port </a:t>
            </a:r>
            <a:r>
              <a:rPr lang="en-US" dirty="0"/>
              <a:t> </a:t>
            </a:r>
          </a:p>
        </p:txBody>
      </p:sp>
      <p:sp>
        <p:nvSpPr>
          <p:cNvPr id="3" name="Content Placeholder 2"/>
          <p:cNvSpPr>
            <a:spLocks noGrp="1"/>
          </p:cNvSpPr>
          <p:nvPr>
            <p:ph idx="1"/>
          </p:nvPr>
        </p:nvSpPr>
        <p:spPr/>
        <p:txBody>
          <a:bodyPr>
            <a:normAutofit/>
          </a:bodyPr>
          <a:lstStyle/>
          <a:p>
            <a:r>
              <a:rPr lang="en-US" sz="2600" dirty="0" smtClean="0"/>
              <a:t>The </a:t>
            </a:r>
            <a:r>
              <a:rPr lang="en-US" sz="2600" dirty="0"/>
              <a:t>port is used to connect all the gaming devices, for example, a joystick.</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124200"/>
            <a:ext cx="25717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504418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 Card </a:t>
            </a:r>
            <a:r>
              <a:rPr lang="en-US" dirty="0" smtClean="0"/>
              <a:t>Connectors </a:t>
            </a:r>
            <a:r>
              <a:rPr lang="en-US" dirty="0"/>
              <a:t> </a:t>
            </a:r>
          </a:p>
        </p:txBody>
      </p:sp>
      <p:sp>
        <p:nvSpPr>
          <p:cNvPr id="3" name="Content Placeholder 2"/>
          <p:cNvSpPr>
            <a:spLocks noGrp="1"/>
          </p:cNvSpPr>
          <p:nvPr>
            <p:ph idx="1"/>
          </p:nvPr>
        </p:nvSpPr>
        <p:spPr/>
        <p:txBody>
          <a:bodyPr>
            <a:normAutofit/>
          </a:bodyPr>
          <a:lstStyle/>
          <a:p>
            <a:r>
              <a:rPr lang="en-US" sz="2600" dirty="0" smtClean="0"/>
              <a:t>For </a:t>
            </a:r>
            <a:r>
              <a:rPr lang="en-US" sz="2600" dirty="0"/>
              <a:t>connecting audio devices including speakers or headphone this sound card connectors are used.</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048000"/>
            <a:ext cx="2343150"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3747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a:t>
            </a:r>
            <a:r>
              <a:rPr lang="en-US" dirty="0" smtClean="0"/>
              <a:t>Connector </a:t>
            </a:r>
            <a:r>
              <a:rPr lang="en-US" dirty="0"/>
              <a:t> </a:t>
            </a:r>
          </a:p>
        </p:txBody>
      </p:sp>
      <p:sp>
        <p:nvSpPr>
          <p:cNvPr id="3" name="Content Placeholder 2"/>
          <p:cNvSpPr>
            <a:spLocks noGrp="1"/>
          </p:cNvSpPr>
          <p:nvPr>
            <p:ph idx="1"/>
          </p:nvPr>
        </p:nvSpPr>
        <p:spPr/>
        <p:txBody>
          <a:bodyPr>
            <a:normAutofit/>
          </a:bodyPr>
          <a:lstStyle/>
          <a:p>
            <a:r>
              <a:rPr lang="en-US" sz="2600" dirty="0" smtClean="0"/>
              <a:t>It </a:t>
            </a:r>
            <a:r>
              <a:rPr lang="en-US" sz="2600" dirty="0"/>
              <a:t>helps to connect the monitor to the motherboard.</a:t>
            </a:r>
          </a:p>
        </p:txBody>
      </p:sp>
    </p:spTree>
    <p:extLst>
      <p:ext uri="{BB962C8B-B14F-4D97-AF65-F5344CB8AC3E}">
        <p14:creationId xmlns:p14="http://schemas.microsoft.com/office/powerpoint/2010/main" val="6471613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 (Communication) </a:t>
            </a:r>
            <a:r>
              <a:rPr lang="en-US" dirty="0" smtClean="0"/>
              <a:t>Port </a:t>
            </a:r>
            <a:endParaRPr lang="en-US" dirty="0"/>
          </a:p>
        </p:txBody>
      </p:sp>
      <p:sp>
        <p:nvSpPr>
          <p:cNvPr id="3" name="Content Placeholder 2"/>
          <p:cNvSpPr>
            <a:spLocks noGrp="1"/>
          </p:cNvSpPr>
          <p:nvPr>
            <p:ph idx="1"/>
          </p:nvPr>
        </p:nvSpPr>
        <p:spPr/>
        <p:txBody>
          <a:bodyPr>
            <a:normAutofit/>
          </a:bodyPr>
          <a:lstStyle/>
          <a:p>
            <a:r>
              <a:rPr lang="en-US" sz="2600" dirty="0" smtClean="0"/>
              <a:t>This </a:t>
            </a:r>
            <a:r>
              <a:rPr lang="en-US" sz="2600" dirty="0"/>
              <a:t>device has been built to connect different devices including mouse, modem.</a:t>
            </a:r>
          </a:p>
        </p:txBody>
      </p:sp>
    </p:spTree>
    <p:extLst>
      <p:ext uri="{BB962C8B-B14F-4D97-AF65-F5344CB8AC3E}">
        <p14:creationId xmlns:p14="http://schemas.microsoft.com/office/powerpoint/2010/main" val="36971266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SMPS?</a:t>
            </a:r>
            <a:endParaRPr lang="en-US" dirty="0"/>
          </a:p>
        </p:txBody>
      </p:sp>
      <p:sp>
        <p:nvSpPr>
          <p:cNvPr id="3" name="Content Placeholder 2"/>
          <p:cNvSpPr>
            <a:spLocks noGrp="1"/>
          </p:cNvSpPr>
          <p:nvPr>
            <p:ph idx="1"/>
          </p:nvPr>
        </p:nvSpPr>
        <p:spPr/>
        <p:txBody>
          <a:bodyPr/>
          <a:lstStyle/>
          <a:p>
            <a:r>
              <a:rPr lang="en-US" dirty="0"/>
              <a:t>SMPS or switched mode power supply is an electronics device that is used </a:t>
            </a:r>
            <a:r>
              <a:rPr lang="en-US" dirty="0" smtClean="0"/>
              <a:t>to </a:t>
            </a:r>
            <a:r>
              <a:rPr lang="en-US" dirty="0"/>
              <a:t>convert AC to DC, AC to AC, DC to DC and DC to AC voltages. </a:t>
            </a:r>
            <a:endParaRPr lang="en-US" dirty="0" smtClean="0"/>
          </a:p>
          <a:p>
            <a:endParaRPr lang="en-US" dirty="0"/>
          </a:p>
          <a:p>
            <a:r>
              <a:rPr lang="en-US" dirty="0"/>
              <a:t>The SMPS used in computers is of AC to DC type supply.</a:t>
            </a:r>
          </a:p>
        </p:txBody>
      </p:sp>
    </p:spTree>
    <p:extLst>
      <p:ext uri="{BB962C8B-B14F-4D97-AF65-F5344CB8AC3E}">
        <p14:creationId xmlns:p14="http://schemas.microsoft.com/office/powerpoint/2010/main" val="1557715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1910</TotalTime>
  <Words>1937</Words>
  <Application>Microsoft Office PowerPoint</Application>
  <PresentationFormat>On-screen Show (4:3)</PresentationFormat>
  <Paragraphs>342</Paragraphs>
  <Slides>106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106</vt:i4>
      </vt:variant>
    </vt:vector>
  </HeadingPairs>
  <TitlesOfParts>
    <vt:vector size="112" baseType="lpstr">
      <vt:lpstr>Arial</vt:lpstr>
      <vt:lpstr>Calibri</vt:lpstr>
      <vt:lpstr>Open-sans</vt:lpstr>
      <vt:lpstr>Times New Roman</vt:lpstr>
      <vt:lpstr>Wingdings</vt:lpstr>
      <vt:lpstr>Office Theme</vt:lpstr>
      <vt:lpstr>HARDWARE </vt:lpstr>
      <vt:lpstr>COMPUTER</vt:lpstr>
      <vt:lpstr>Block Diagram of a Computer </vt:lpstr>
      <vt:lpstr>What is a keyboard? </vt:lpstr>
      <vt:lpstr>Keyboard ports and interfaces </vt:lpstr>
      <vt:lpstr>Mechanical keyboard </vt:lpstr>
      <vt:lpstr>Membrane keyboard </vt:lpstr>
      <vt:lpstr>What is mouse?</vt:lpstr>
      <vt:lpstr>Mouse ports</vt:lpstr>
      <vt:lpstr>Types of mouse</vt:lpstr>
      <vt:lpstr>SCANNER</vt:lpstr>
      <vt:lpstr>Working principle of Flatbed Scanner</vt:lpstr>
      <vt:lpstr>COMPUTER MONITORS</vt:lpstr>
      <vt:lpstr>Technologies</vt:lpstr>
      <vt:lpstr>    Working principle</vt:lpstr>
      <vt:lpstr>PowerPoint Presentation</vt:lpstr>
      <vt:lpstr>PRINTERS </vt:lpstr>
      <vt:lpstr>Types of printers</vt:lpstr>
      <vt:lpstr>Working principle </vt:lpstr>
      <vt:lpstr>PowerPoint Presentation</vt:lpstr>
      <vt:lpstr>CPU(Central Processing Unit)</vt:lpstr>
      <vt:lpstr>Clock Speed</vt:lpstr>
      <vt:lpstr>Accumulator.</vt:lpstr>
      <vt:lpstr>PROCESSOR</vt:lpstr>
      <vt:lpstr>DIFFERENT PROCESSOR FAMILY</vt:lpstr>
      <vt:lpstr>TYPES OF CORES</vt:lpstr>
      <vt:lpstr>ARCHITECTURE TYPES</vt:lpstr>
      <vt:lpstr>PowerPoint Presentation</vt:lpstr>
      <vt:lpstr>OPERATION</vt:lpstr>
      <vt:lpstr>PowerPoint Presentation</vt:lpstr>
      <vt:lpstr>PowerPoint Presentation</vt:lpstr>
      <vt:lpstr>Parallelism.</vt:lpstr>
      <vt:lpstr>MULTIPROCESSING</vt:lpstr>
      <vt:lpstr>MULTIPROGRAMMING</vt:lpstr>
      <vt:lpstr>MULTITHREADING</vt:lpstr>
      <vt:lpstr>MULTITASKING</vt:lpstr>
      <vt:lpstr>HYPER-THREADING</vt:lpstr>
      <vt:lpstr>RAM(RANDOM ACCESS MEMORY)</vt:lpstr>
      <vt:lpstr>TYPES OF RAM</vt:lpstr>
      <vt:lpstr>PowerPoint Presentation</vt:lpstr>
      <vt:lpstr>TYPES OF DYANMIC RAM</vt:lpstr>
      <vt:lpstr>SDRAM</vt:lpstr>
      <vt:lpstr>DDR SDRAM </vt:lpstr>
      <vt:lpstr>DDR2 SDRAM </vt:lpstr>
      <vt:lpstr>DDR3 SDRAM </vt:lpstr>
      <vt:lpstr>DDR4 SDRAM </vt:lpstr>
      <vt:lpstr>DIFFERENCE BETWEEN SDRAM, DDR, DDR2, DDR3, DDR4</vt:lpstr>
      <vt:lpstr>DIFFERENCE BETWEEN DDR, DDR2, DDR3, DDR4</vt:lpstr>
      <vt:lpstr>TYPES OF RAM SLOTS</vt:lpstr>
      <vt:lpstr>ROM(READ ONLY MEMORY)</vt:lpstr>
      <vt:lpstr>TYPES OF ROM</vt:lpstr>
      <vt:lpstr>Masked ROM</vt:lpstr>
      <vt:lpstr>PROM </vt:lpstr>
      <vt:lpstr>EPROM </vt:lpstr>
      <vt:lpstr>EEPROM </vt:lpstr>
      <vt:lpstr>Flash ROM </vt:lpstr>
      <vt:lpstr>CACHE MEMORY</vt:lpstr>
      <vt:lpstr>Cache Memory</vt:lpstr>
      <vt:lpstr>FIRMWARE</vt:lpstr>
      <vt:lpstr>MOTHERBOARD</vt:lpstr>
      <vt:lpstr>PowerPoint Presentation</vt:lpstr>
      <vt:lpstr>Input/Output Ports  </vt:lpstr>
      <vt:lpstr> BIOS  </vt:lpstr>
      <vt:lpstr>PowerPoint Presentation</vt:lpstr>
      <vt:lpstr>CMOS Battery  </vt:lpstr>
      <vt:lpstr> CPU Socket  </vt:lpstr>
      <vt:lpstr>TYPES OF CPU SOCKETS</vt:lpstr>
      <vt:lpstr>RAM (Memory) Slots </vt:lpstr>
      <vt:lpstr>TYPES OF RAM SLOTS</vt:lpstr>
      <vt:lpstr>Expansion Card Slots  </vt:lpstr>
      <vt:lpstr>TYPES OF Expansion Card Slots</vt:lpstr>
      <vt:lpstr>PowerPoint Presentation</vt:lpstr>
      <vt:lpstr>PowerPoint Presentation</vt:lpstr>
      <vt:lpstr>Peripheral components ports </vt:lpstr>
      <vt:lpstr>PowerPoint Presentation</vt:lpstr>
      <vt:lpstr>PowerPoint Presentation</vt:lpstr>
      <vt:lpstr>PowerPoint Presentation</vt:lpstr>
      <vt:lpstr>Types of Bus </vt:lpstr>
      <vt:lpstr>PowerPoint Presentation</vt:lpstr>
      <vt:lpstr> Bus Architecture </vt:lpstr>
      <vt:lpstr>PowerPoint Presentation</vt:lpstr>
      <vt:lpstr>PowerPoint Presentation</vt:lpstr>
      <vt:lpstr>Storage Device Connectors  </vt:lpstr>
      <vt:lpstr>Power Connectors  </vt:lpstr>
      <vt:lpstr>IDE connector  </vt:lpstr>
      <vt:lpstr>SATA connector  </vt:lpstr>
      <vt:lpstr>Co-Processor  </vt:lpstr>
      <vt:lpstr>Cabinet connections  </vt:lpstr>
      <vt:lpstr>Some other parts/Components of Motherboard and their Functions: </vt:lpstr>
      <vt:lpstr>Chipset-North Bridge (CNB)</vt:lpstr>
      <vt:lpstr>Firewire header (IEEE 1394)</vt:lpstr>
      <vt:lpstr>PS/2 Connectors </vt:lpstr>
      <vt:lpstr>USB (Universal Serial Bus) Port: </vt:lpstr>
      <vt:lpstr>Parallel or (LPT) Port </vt:lpstr>
      <vt:lpstr>Game Port  </vt:lpstr>
      <vt:lpstr>Sound Card Connectors  </vt:lpstr>
      <vt:lpstr>Display Connector  </vt:lpstr>
      <vt:lpstr>COM (Communication) Port </vt:lpstr>
      <vt:lpstr>What is SMPS?</vt:lpstr>
      <vt:lpstr>Power Connectors </vt:lpstr>
      <vt:lpstr>Earthing</vt:lpstr>
      <vt:lpstr>How to test computer SMPS? </vt:lpstr>
      <vt:lpstr>HARD DISK</vt:lpstr>
      <vt:lpstr>Key Components of a Hard Drive </vt:lpstr>
      <vt:lpstr>CD- ROM</vt:lpstr>
      <vt:lpstr>Magnetic Tapes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Monitors</dc:title>
  <dc:creator>Pooja</dc:creator>
  <cp:lastModifiedBy>Mudhavalapu Venkata Nagasesha, Prathyusha</cp:lastModifiedBy>
  <cp:revision>83</cp:revision>
  <dcterms:created xsi:type="dcterms:W3CDTF">2018-03-11T05:15:09Z</dcterms:created>
  <dcterms:modified xsi:type="dcterms:W3CDTF">2018-03-16T12:29:58Z</dcterms:modified>
</cp:coreProperties>
</file>